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9"/>
  </p:notesMasterIdLst>
  <p:sldIdLst>
    <p:sldId id="256" r:id="rId2"/>
    <p:sldId id="258" r:id="rId3"/>
    <p:sldId id="281" r:id="rId4"/>
    <p:sldId id="257" r:id="rId5"/>
    <p:sldId id="259" r:id="rId6"/>
    <p:sldId id="280" r:id="rId7"/>
    <p:sldId id="260" r:id="rId8"/>
    <p:sldId id="261" r:id="rId9"/>
    <p:sldId id="271" r:id="rId10"/>
    <p:sldId id="262" r:id="rId11"/>
    <p:sldId id="263" r:id="rId12"/>
    <p:sldId id="272" r:id="rId13"/>
    <p:sldId id="282" r:id="rId14"/>
    <p:sldId id="276" r:id="rId15"/>
    <p:sldId id="264" r:id="rId16"/>
    <p:sldId id="277" r:id="rId17"/>
    <p:sldId id="269" r:id="rId18"/>
    <p:sldId id="265" r:id="rId19"/>
    <p:sldId id="274" r:id="rId20"/>
    <p:sldId id="283" r:id="rId21"/>
    <p:sldId id="278" r:id="rId22"/>
    <p:sldId id="266" r:id="rId23"/>
    <p:sldId id="275" r:id="rId24"/>
    <p:sldId id="279" r:id="rId25"/>
    <p:sldId id="273" r:id="rId26"/>
    <p:sldId id="270" r:id="rId27"/>
    <p:sldId id="267"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3836587-6F0C-B2D4-93E4-43CE23736A02}" name="Su, Ye" initials="SY" userId="S::suy@lincolnu.edu::d2e69af0-1c84-42f1-8f91-60a6bd4e08e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29"/>
    <p:restoredTop sz="82932"/>
  </p:normalViewPr>
  <p:slideViewPr>
    <p:cSldViewPr snapToGrid="0" snapToObjects="1">
      <p:cViewPr varScale="1">
        <p:scale>
          <a:sx n="58" d="100"/>
          <a:sy n="58" d="100"/>
        </p:scale>
        <p:origin x="1488"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62E21B-2B66-45A0-A2B8-E9BE41164F13}"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047C9957-E4A1-4434-8B57-ACCEF6BC8992}">
      <dgm:prSet/>
      <dgm:spPr/>
      <dgm:t>
        <a:bodyPr/>
        <a:lstStyle/>
        <a:p>
          <a:pPr algn="just"/>
          <a:r>
            <a:rPr lang="en-US" dirty="0">
              <a:latin typeface="Palatino Linotype" panose="02040502050505030304" pitchFamily="18" charset="0"/>
            </a:rPr>
            <a:t>WTP for Missouri Grown tomatoes would be higher than for local ones when consumers know Missouri Grown logo and they are supporting farms in Missouri.</a:t>
          </a:r>
        </a:p>
      </dgm:t>
    </dgm:pt>
    <dgm:pt modelId="{05B8C99B-6794-416B-9595-2450BC1421DB}" type="parTrans" cxnId="{46076435-A91F-4798-B307-4D67EB40719F}">
      <dgm:prSet/>
      <dgm:spPr/>
      <dgm:t>
        <a:bodyPr/>
        <a:lstStyle/>
        <a:p>
          <a:endParaRPr lang="en-US"/>
        </a:p>
      </dgm:t>
    </dgm:pt>
    <dgm:pt modelId="{8EBC54ED-ED10-471A-B81B-9795C461F089}" type="sibTrans" cxnId="{46076435-A91F-4798-B307-4D67EB40719F}">
      <dgm:prSet/>
      <dgm:spPr/>
      <dgm:t>
        <a:bodyPr/>
        <a:lstStyle/>
        <a:p>
          <a:endParaRPr lang="en-US"/>
        </a:p>
      </dgm:t>
    </dgm:pt>
    <dgm:pt modelId="{3BC66805-20DC-46E6-B17D-0D1947B2D460}">
      <dgm:prSet/>
      <dgm:spPr/>
      <dgm:t>
        <a:bodyPr/>
        <a:lstStyle/>
        <a:p>
          <a:pPr algn="just"/>
          <a:r>
            <a:rPr lang="en-US" dirty="0">
              <a:latin typeface="Palatino Linotype" panose="02040502050505030304" pitchFamily="18" charset="0"/>
            </a:rPr>
            <a:t>The results show information and ethnocentrism play important roles in consumer purchase decision.</a:t>
          </a:r>
        </a:p>
      </dgm:t>
    </dgm:pt>
    <dgm:pt modelId="{CD7907E2-E240-4202-8BBE-CAD2E21E297D}" type="parTrans" cxnId="{BC4EF4AB-A4E8-4698-9819-FA1EB4D7042E}">
      <dgm:prSet/>
      <dgm:spPr/>
      <dgm:t>
        <a:bodyPr/>
        <a:lstStyle/>
        <a:p>
          <a:endParaRPr lang="en-US"/>
        </a:p>
      </dgm:t>
    </dgm:pt>
    <dgm:pt modelId="{1795BBC4-3E7B-4F09-BB67-4DA8886A9E07}" type="sibTrans" cxnId="{BC4EF4AB-A4E8-4698-9819-FA1EB4D7042E}">
      <dgm:prSet/>
      <dgm:spPr/>
      <dgm:t>
        <a:bodyPr/>
        <a:lstStyle/>
        <a:p>
          <a:endParaRPr lang="en-US"/>
        </a:p>
      </dgm:t>
    </dgm:pt>
    <dgm:pt modelId="{E5B7EE0A-057E-8A48-A0AF-959AE831ECC5}" type="pres">
      <dgm:prSet presAssocID="{1162E21B-2B66-45A0-A2B8-E9BE41164F13}" presName="hierChild1" presStyleCnt="0">
        <dgm:presLayoutVars>
          <dgm:chPref val="1"/>
          <dgm:dir/>
          <dgm:animOne val="branch"/>
          <dgm:animLvl val="lvl"/>
          <dgm:resizeHandles/>
        </dgm:presLayoutVars>
      </dgm:prSet>
      <dgm:spPr/>
    </dgm:pt>
    <dgm:pt modelId="{EB6B922A-5D8E-8247-9EBC-71A88C754885}" type="pres">
      <dgm:prSet presAssocID="{047C9957-E4A1-4434-8B57-ACCEF6BC8992}" presName="hierRoot1" presStyleCnt="0"/>
      <dgm:spPr/>
    </dgm:pt>
    <dgm:pt modelId="{5557AD5D-0648-7D43-BB8A-8C07D4AE70C5}" type="pres">
      <dgm:prSet presAssocID="{047C9957-E4A1-4434-8B57-ACCEF6BC8992}" presName="composite" presStyleCnt="0"/>
      <dgm:spPr/>
    </dgm:pt>
    <dgm:pt modelId="{5E751142-BDD2-5645-86E5-CAE48AF72D44}" type="pres">
      <dgm:prSet presAssocID="{047C9957-E4A1-4434-8B57-ACCEF6BC8992}" presName="background" presStyleLbl="node0" presStyleIdx="0" presStyleCnt="2"/>
      <dgm:spPr/>
    </dgm:pt>
    <dgm:pt modelId="{20C0C27E-649B-EF40-AB10-47868341122F}" type="pres">
      <dgm:prSet presAssocID="{047C9957-E4A1-4434-8B57-ACCEF6BC8992}" presName="text" presStyleLbl="fgAcc0" presStyleIdx="0" presStyleCnt="2">
        <dgm:presLayoutVars>
          <dgm:chPref val="3"/>
        </dgm:presLayoutVars>
      </dgm:prSet>
      <dgm:spPr/>
    </dgm:pt>
    <dgm:pt modelId="{23C7E92C-CA85-DD40-A527-0CE4728B9D57}" type="pres">
      <dgm:prSet presAssocID="{047C9957-E4A1-4434-8B57-ACCEF6BC8992}" presName="hierChild2" presStyleCnt="0"/>
      <dgm:spPr/>
    </dgm:pt>
    <dgm:pt modelId="{C93CFC7A-CF30-5949-8E2C-B9AA7E68C775}" type="pres">
      <dgm:prSet presAssocID="{3BC66805-20DC-46E6-B17D-0D1947B2D460}" presName="hierRoot1" presStyleCnt="0"/>
      <dgm:spPr/>
    </dgm:pt>
    <dgm:pt modelId="{069C93DB-C66B-BC40-B80A-7E2A35EE2FD6}" type="pres">
      <dgm:prSet presAssocID="{3BC66805-20DC-46E6-B17D-0D1947B2D460}" presName="composite" presStyleCnt="0"/>
      <dgm:spPr/>
    </dgm:pt>
    <dgm:pt modelId="{B066F9E3-BDCF-DF46-8B7F-0CE402A080BA}" type="pres">
      <dgm:prSet presAssocID="{3BC66805-20DC-46E6-B17D-0D1947B2D460}" presName="background" presStyleLbl="node0" presStyleIdx="1" presStyleCnt="2"/>
      <dgm:spPr/>
    </dgm:pt>
    <dgm:pt modelId="{31B0050F-141C-9945-94AA-5F5E64698237}" type="pres">
      <dgm:prSet presAssocID="{3BC66805-20DC-46E6-B17D-0D1947B2D460}" presName="text" presStyleLbl="fgAcc0" presStyleIdx="1" presStyleCnt="2">
        <dgm:presLayoutVars>
          <dgm:chPref val="3"/>
        </dgm:presLayoutVars>
      </dgm:prSet>
      <dgm:spPr/>
    </dgm:pt>
    <dgm:pt modelId="{E5448532-045A-CA42-A564-174846D2716B}" type="pres">
      <dgm:prSet presAssocID="{3BC66805-20DC-46E6-B17D-0D1947B2D460}" presName="hierChild2" presStyleCnt="0"/>
      <dgm:spPr/>
    </dgm:pt>
  </dgm:ptLst>
  <dgm:cxnLst>
    <dgm:cxn modelId="{46076435-A91F-4798-B307-4D67EB40719F}" srcId="{1162E21B-2B66-45A0-A2B8-E9BE41164F13}" destId="{047C9957-E4A1-4434-8B57-ACCEF6BC8992}" srcOrd="0" destOrd="0" parTransId="{05B8C99B-6794-416B-9595-2450BC1421DB}" sibTransId="{8EBC54ED-ED10-471A-B81B-9795C461F089}"/>
    <dgm:cxn modelId="{99FEAD3D-9A2E-B94A-8789-F2BB275E3982}" type="presOf" srcId="{047C9957-E4A1-4434-8B57-ACCEF6BC8992}" destId="{20C0C27E-649B-EF40-AB10-47868341122F}" srcOrd="0" destOrd="0" presId="urn:microsoft.com/office/officeart/2005/8/layout/hierarchy1"/>
    <dgm:cxn modelId="{16723999-7AFE-394C-A66A-0F46AE12EAC5}" type="presOf" srcId="{3BC66805-20DC-46E6-B17D-0D1947B2D460}" destId="{31B0050F-141C-9945-94AA-5F5E64698237}" srcOrd="0" destOrd="0" presId="urn:microsoft.com/office/officeart/2005/8/layout/hierarchy1"/>
    <dgm:cxn modelId="{BC4EF4AB-A4E8-4698-9819-FA1EB4D7042E}" srcId="{1162E21B-2B66-45A0-A2B8-E9BE41164F13}" destId="{3BC66805-20DC-46E6-B17D-0D1947B2D460}" srcOrd="1" destOrd="0" parTransId="{CD7907E2-E240-4202-8BBE-CAD2E21E297D}" sibTransId="{1795BBC4-3E7B-4F09-BB67-4DA8886A9E07}"/>
    <dgm:cxn modelId="{6C8E5FB7-509A-434A-943B-A4CDEA7360C4}" type="presOf" srcId="{1162E21B-2B66-45A0-A2B8-E9BE41164F13}" destId="{E5B7EE0A-057E-8A48-A0AF-959AE831ECC5}" srcOrd="0" destOrd="0" presId="urn:microsoft.com/office/officeart/2005/8/layout/hierarchy1"/>
    <dgm:cxn modelId="{95869D4B-DC54-F54F-B9FB-DD45F72CC086}" type="presParOf" srcId="{E5B7EE0A-057E-8A48-A0AF-959AE831ECC5}" destId="{EB6B922A-5D8E-8247-9EBC-71A88C754885}" srcOrd="0" destOrd="0" presId="urn:microsoft.com/office/officeart/2005/8/layout/hierarchy1"/>
    <dgm:cxn modelId="{C21A16E7-BA8A-E24D-8754-665021CBA6E0}" type="presParOf" srcId="{EB6B922A-5D8E-8247-9EBC-71A88C754885}" destId="{5557AD5D-0648-7D43-BB8A-8C07D4AE70C5}" srcOrd="0" destOrd="0" presId="urn:microsoft.com/office/officeart/2005/8/layout/hierarchy1"/>
    <dgm:cxn modelId="{4096510D-1AA0-4449-992F-1A6B884D792E}" type="presParOf" srcId="{5557AD5D-0648-7D43-BB8A-8C07D4AE70C5}" destId="{5E751142-BDD2-5645-86E5-CAE48AF72D44}" srcOrd="0" destOrd="0" presId="urn:microsoft.com/office/officeart/2005/8/layout/hierarchy1"/>
    <dgm:cxn modelId="{3C77EE5E-A736-3147-9BCE-DBFA8CBA4EA6}" type="presParOf" srcId="{5557AD5D-0648-7D43-BB8A-8C07D4AE70C5}" destId="{20C0C27E-649B-EF40-AB10-47868341122F}" srcOrd="1" destOrd="0" presId="urn:microsoft.com/office/officeart/2005/8/layout/hierarchy1"/>
    <dgm:cxn modelId="{4939A8CC-9FE9-2B44-993B-51915A236220}" type="presParOf" srcId="{EB6B922A-5D8E-8247-9EBC-71A88C754885}" destId="{23C7E92C-CA85-DD40-A527-0CE4728B9D57}" srcOrd="1" destOrd="0" presId="urn:microsoft.com/office/officeart/2005/8/layout/hierarchy1"/>
    <dgm:cxn modelId="{C800E1C6-36B1-C743-BB9A-E1C428ADDD24}" type="presParOf" srcId="{E5B7EE0A-057E-8A48-A0AF-959AE831ECC5}" destId="{C93CFC7A-CF30-5949-8E2C-B9AA7E68C775}" srcOrd="1" destOrd="0" presId="urn:microsoft.com/office/officeart/2005/8/layout/hierarchy1"/>
    <dgm:cxn modelId="{78697907-8D9D-CD46-9A42-5C6D4AB5E856}" type="presParOf" srcId="{C93CFC7A-CF30-5949-8E2C-B9AA7E68C775}" destId="{069C93DB-C66B-BC40-B80A-7E2A35EE2FD6}" srcOrd="0" destOrd="0" presId="urn:microsoft.com/office/officeart/2005/8/layout/hierarchy1"/>
    <dgm:cxn modelId="{65BFF91D-575A-3B43-8EC1-52855655B08F}" type="presParOf" srcId="{069C93DB-C66B-BC40-B80A-7E2A35EE2FD6}" destId="{B066F9E3-BDCF-DF46-8B7F-0CE402A080BA}" srcOrd="0" destOrd="0" presId="urn:microsoft.com/office/officeart/2005/8/layout/hierarchy1"/>
    <dgm:cxn modelId="{0961C69E-1314-2C4B-A5B4-9C29F919553B}" type="presParOf" srcId="{069C93DB-C66B-BC40-B80A-7E2A35EE2FD6}" destId="{31B0050F-141C-9945-94AA-5F5E64698237}" srcOrd="1" destOrd="0" presId="urn:microsoft.com/office/officeart/2005/8/layout/hierarchy1"/>
    <dgm:cxn modelId="{554FE8D8-7A81-5F47-B48F-FF51AF654D02}" type="presParOf" srcId="{C93CFC7A-CF30-5949-8E2C-B9AA7E68C775}" destId="{E5448532-045A-CA42-A564-174846D2716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751142-BDD2-5645-86E5-CAE48AF72D44}">
      <dsp:nvSpPr>
        <dsp:cNvPr id="0" name=""/>
        <dsp:cNvSpPr/>
      </dsp:nvSpPr>
      <dsp:spPr>
        <a:xfrm>
          <a:off x="134291" y="612"/>
          <a:ext cx="4332795" cy="275132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C0C27E-649B-EF40-AB10-47868341122F}">
      <dsp:nvSpPr>
        <dsp:cNvPr id="0" name=""/>
        <dsp:cNvSpPr/>
      </dsp:nvSpPr>
      <dsp:spPr>
        <a:xfrm>
          <a:off x="615713" y="457963"/>
          <a:ext cx="4332795" cy="27513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just" defTabSz="1022350">
            <a:lnSpc>
              <a:spcPct val="90000"/>
            </a:lnSpc>
            <a:spcBef>
              <a:spcPct val="0"/>
            </a:spcBef>
            <a:spcAft>
              <a:spcPct val="35000"/>
            </a:spcAft>
            <a:buNone/>
          </a:pPr>
          <a:r>
            <a:rPr lang="en-US" sz="2300" kern="1200" dirty="0">
              <a:latin typeface="Palatino Linotype" panose="02040502050505030304" pitchFamily="18" charset="0"/>
            </a:rPr>
            <a:t>WTP for Missouri Grown tomatoes would be higher than for local ones when consumers know Missouri Grown logo and they are supporting farms in Missouri.</a:t>
          </a:r>
        </a:p>
      </dsp:txBody>
      <dsp:txXfrm>
        <a:off x="696297" y="538547"/>
        <a:ext cx="4171627" cy="2590157"/>
      </dsp:txXfrm>
    </dsp:sp>
    <dsp:sp modelId="{B066F9E3-BDCF-DF46-8B7F-0CE402A080BA}">
      <dsp:nvSpPr>
        <dsp:cNvPr id="0" name=""/>
        <dsp:cNvSpPr/>
      </dsp:nvSpPr>
      <dsp:spPr>
        <a:xfrm>
          <a:off x="5429930" y="612"/>
          <a:ext cx="4332795" cy="275132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B0050F-141C-9945-94AA-5F5E64698237}">
      <dsp:nvSpPr>
        <dsp:cNvPr id="0" name=""/>
        <dsp:cNvSpPr/>
      </dsp:nvSpPr>
      <dsp:spPr>
        <a:xfrm>
          <a:off x="5911352" y="457963"/>
          <a:ext cx="4332795" cy="27513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just" defTabSz="1022350">
            <a:lnSpc>
              <a:spcPct val="90000"/>
            </a:lnSpc>
            <a:spcBef>
              <a:spcPct val="0"/>
            </a:spcBef>
            <a:spcAft>
              <a:spcPct val="35000"/>
            </a:spcAft>
            <a:buNone/>
          </a:pPr>
          <a:r>
            <a:rPr lang="en-US" sz="2300" kern="1200" dirty="0">
              <a:latin typeface="Palatino Linotype" panose="02040502050505030304" pitchFamily="18" charset="0"/>
            </a:rPr>
            <a:t>The results show information and ethnocentrism play important roles in consumer purchase decision.</a:t>
          </a:r>
        </a:p>
      </dsp:txBody>
      <dsp:txXfrm>
        <a:off x="5991936" y="538547"/>
        <a:ext cx="4171627" cy="25901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BE82DF-E838-40E7-BD5D-F2453A3307F0}" type="datetimeFigureOut">
              <a:t>10/21/22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F33E76-C3D8-470E-89D9-64D0066919F1}" type="slidenum">
              <a:t>‹#›</a:t>
            </a:fld>
            <a:endParaRPr lang="en-US"/>
          </a:p>
        </p:txBody>
      </p:sp>
    </p:spTree>
    <p:extLst>
      <p:ext uri="{BB962C8B-B14F-4D97-AF65-F5344CB8AC3E}">
        <p14:creationId xmlns:p14="http://schemas.microsoft.com/office/powerpoint/2010/main" val="219618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food gets popular over time, the total sales increase almost every year. The demand for local food even increased more during the Covid pandemic due to the disruption of the conventional supply chain. Local food is not only an economic concept but also a social concept because many consumers purchase local food to support local farmers and their local economy. because of the popularity of local food, all U.S. 50 states have established state marketing and promotion programs to help producers market their products locally. Some of them also created a state brand, such as fresh </a:t>
            </a:r>
            <a:r>
              <a:rPr lang="en-US" dirty="0" err="1"/>
              <a:t>florida</a:t>
            </a:r>
            <a:r>
              <a:rPr lang="en-US" dirty="0"/>
              <a:t>, Colorado grown. Missouri Grown is one of them. </a:t>
            </a:r>
          </a:p>
        </p:txBody>
      </p:sp>
      <p:sp>
        <p:nvSpPr>
          <p:cNvPr id="4" name="Slide Number Placeholder 3"/>
          <p:cNvSpPr>
            <a:spLocks noGrp="1"/>
          </p:cNvSpPr>
          <p:nvPr>
            <p:ph type="sldNum" sz="quarter" idx="5"/>
          </p:nvPr>
        </p:nvSpPr>
        <p:spPr/>
        <p:txBody>
          <a:bodyPr/>
          <a:lstStyle/>
          <a:p>
            <a:fld id="{94F33E76-C3D8-470E-89D9-64D0066919F1}" type="slidenum">
              <a:rPr lang="en-US" smtClean="0"/>
              <a:t>2</a:t>
            </a:fld>
            <a:endParaRPr lang="en-US"/>
          </a:p>
        </p:txBody>
      </p:sp>
    </p:spTree>
    <p:extLst>
      <p:ext uri="{BB962C8B-B14F-4D97-AF65-F5344CB8AC3E}">
        <p14:creationId xmlns:p14="http://schemas.microsoft.com/office/powerpoint/2010/main" val="35326606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How to </a:t>
            </a:r>
            <a:r>
              <a:rPr lang="en-US" dirty="0" err="1">
                <a:cs typeface="Calibri"/>
              </a:rPr>
              <a:t>exlain</a:t>
            </a:r>
            <a:r>
              <a:rPr lang="en-US" dirty="0">
                <a:cs typeface="Calibri"/>
              </a:rPr>
              <a:t> the interaction terms. </a:t>
            </a:r>
          </a:p>
        </p:txBody>
      </p:sp>
      <p:sp>
        <p:nvSpPr>
          <p:cNvPr id="4" name="Slide Number Placeholder 3"/>
          <p:cNvSpPr>
            <a:spLocks noGrp="1"/>
          </p:cNvSpPr>
          <p:nvPr>
            <p:ph type="sldNum" sz="quarter" idx="5"/>
          </p:nvPr>
        </p:nvSpPr>
        <p:spPr/>
        <p:txBody>
          <a:bodyPr/>
          <a:lstStyle/>
          <a:p>
            <a:fld id="{94F33E76-C3D8-470E-89D9-64D0066919F1}" type="slidenum">
              <a:t>18</a:t>
            </a:fld>
            <a:endParaRPr lang="en-US"/>
          </a:p>
        </p:txBody>
      </p:sp>
    </p:spTree>
    <p:extLst>
      <p:ext uri="{BB962C8B-B14F-4D97-AF65-F5344CB8AC3E}">
        <p14:creationId xmlns:p14="http://schemas.microsoft.com/office/powerpoint/2010/main" val="2345010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change of the coefficients. Given the consumer awareness of MG brand, their utility </a:t>
            </a:r>
          </a:p>
          <a:p>
            <a:r>
              <a:rPr lang="en-US" dirty="0">
                <a:cs typeface="Calibri"/>
              </a:rPr>
              <a:t>Both variables have negative impacts on local but positive impacts on Missouri grown. </a:t>
            </a:r>
          </a:p>
        </p:txBody>
      </p:sp>
      <p:sp>
        <p:nvSpPr>
          <p:cNvPr id="4" name="Slide Number Placeholder 3"/>
          <p:cNvSpPr>
            <a:spLocks noGrp="1"/>
          </p:cNvSpPr>
          <p:nvPr>
            <p:ph type="sldNum" sz="quarter" idx="5"/>
          </p:nvPr>
        </p:nvSpPr>
        <p:spPr/>
        <p:txBody>
          <a:bodyPr/>
          <a:lstStyle/>
          <a:p>
            <a:fld id="{94F33E76-C3D8-470E-89D9-64D0066919F1}" type="slidenum">
              <a:t>19</a:t>
            </a:fld>
            <a:endParaRPr lang="en-US"/>
          </a:p>
        </p:txBody>
      </p:sp>
    </p:spTree>
    <p:extLst>
      <p:ext uri="{BB962C8B-B14F-4D97-AF65-F5344CB8AC3E}">
        <p14:creationId xmlns:p14="http://schemas.microsoft.com/office/powerpoint/2010/main" val="1174518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change of the coefficients. Given the consumer awareness of MG brand, their utility </a:t>
            </a:r>
          </a:p>
          <a:p>
            <a:r>
              <a:rPr lang="en-US" dirty="0">
                <a:cs typeface="Calibri"/>
              </a:rPr>
              <a:t>Both variables have negative impacts on local but positive impacts on Missouri grown. </a:t>
            </a:r>
          </a:p>
        </p:txBody>
      </p:sp>
      <p:sp>
        <p:nvSpPr>
          <p:cNvPr id="4" name="Slide Number Placeholder 3"/>
          <p:cNvSpPr>
            <a:spLocks noGrp="1"/>
          </p:cNvSpPr>
          <p:nvPr>
            <p:ph type="sldNum" sz="quarter" idx="5"/>
          </p:nvPr>
        </p:nvSpPr>
        <p:spPr/>
        <p:txBody>
          <a:bodyPr/>
          <a:lstStyle/>
          <a:p>
            <a:fld id="{94F33E76-C3D8-470E-89D9-64D0066919F1}" type="slidenum">
              <a:t>20</a:t>
            </a:fld>
            <a:endParaRPr lang="en-US"/>
          </a:p>
        </p:txBody>
      </p:sp>
    </p:spTree>
    <p:extLst>
      <p:ext uri="{BB962C8B-B14F-4D97-AF65-F5344CB8AC3E}">
        <p14:creationId xmlns:p14="http://schemas.microsoft.com/office/powerpoint/2010/main" val="3056001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How to explain the coefficients. </a:t>
            </a:r>
          </a:p>
        </p:txBody>
      </p:sp>
      <p:sp>
        <p:nvSpPr>
          <p:cNvPr id="4" name="Slide Number Placeholder 3"/>
          <p:cNvSpPr>
            <a:spLocks noGrp="1"/>
          </p:cNvSpPr>
          <p:nvPr>
            <p:ph type="sldNum" sz="quarter" idx="5"/>
          </p:nvPr>
        </p:nvSpPr>
        <p:spPr/>
        <p:txBody>
          <a:bodyPr/>
          <a:lstStyle/>
          <a:p>
            <a:fld id="{94F33E76-C3D8-470E-89D9-64D0066919F1}" type="slidenum">
              <a:t>22</a:t>
            </a:fld>
            <a:endParaRPr lang="en-US"/>
          </a:p>
        </p:txBody>
      </p:sp>
    </p:spTree>
    <p:extLst>
      <p:ext uri="{BB962C8B-B14F-4D97-AF65-F5344CB8AC3E}">
        <p14:creationId xmlns:p14="http://schemas.microsoft.com/office/powerpoint/2010/main" val="1972798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How to explain the coefficients. The coefficients re marginal effect.  Awareness of MG has an impact on consumers’ WTP for MG products. Both awareness and consumer attitudes toward farmers affect their WTP for MG and local food. have positive effects on MG. </a:t>
            </a:r>
            <a:r>
              <a:rPr lang="en-US" dirty="0">
                <a:latin typeface="Palatino Linotype" panose="02040502050505030304" pitchFamily="18" charset="0"/>
              </a:rPr>
              <a:t>The results show information and ethnocentrism play important roles in consumer purchase decision.</a:t>
            </a:r>
          </a:p>
          <a:p>
            <a:endParaRPr lang="en-US" dirty="0">
              <a:cs typeface="Calibri"/>
            </a:endParaRPr>
          </a:p>
          <a:p>
            <a:endParaRPr lang="en-US" dirty="0">
              <a:cs typeface="Calibri"/>
            </a:endParaRPr>
          </a:p>
          <a:p>
            <a:r>
              <a:rPr lang="en-US" dirty="0">
                <a:cs typeface="Calibri"/>
              </a:rPr>
              <a:t>The results </a:t>
            </a:r>
          </a:p>
          <a:p>
            <a:r>
              <a:rPr lang="en-US" dirty="0">
                <a:cs typeface="Calibri"/>
              </a:rPr>
              <a:t>Change in willingness </a:t>
            </a:r>
          </a:p>
        </p:txBody>
      </p:sp>
      <p:sp>
        <p:nvSpPr>
          <p:cNvPr id="4" name="Slide Number Placeholder 3"/>
          <p:cNvSpPr>
            <a:spLocks noGrp="1"/>
          </p:cNvSpPr>
          <p:nvPr>
            <p:ph type="sldNum" sz="quarter" idx="5"/>
          </p:nvPr>
        </p:nvSpPr>
        <p:spPr/>
        <p:txBody>
          <a:bodyPr/>
          <a:lstStyle/>
          <a:p>
            <a:fld id="{94F33E76-C3D8-470E-89D9-64D0066919F1}" type="slidenum">
              <a:t>23</a:t>
            </a:fld>
            <a:endParaRPr lang="en-US"/>
          </a:p>
        </p:txBody>
      </p:sp>
    </p:spTree>
    <p:extLst>
      <p:ext uri="{BB962C8B-B14F-4D97-AF65-F5344CB8AC3E}">
        <p14:creationId xmlns:p14="http://schemas.microsoft.com/office/powerpoint/2010/main" val="2754660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How to explain the coefficients. The coefficients re </a:t>
            </a:r>
            <a:r>
              <a:rPr lang="en-US">
                <a:cs typeface="Calibri"/>
              </a:rPr>
              <a:t>marginal effect. </a:t>
            </a:r>
          </a:p>
          <a:p>
            <a:endParaRPr lang="en-US" dirty="0">
              <a:cs typeface="Calibri"/>
            </a:endParaRPr>
          </a:p>
          <a:p>
            <a:r>
              <a:rPr lang="en-US" dirty="0">
                <a:cs typeface="Calibri"/>
              </a:rPr>
              <a:t>The results </a:t>
            </a:r>
          </a:p>
          <a:p>
            <a:r>
              <a:rPr lang="en-US" dirty="0">
                <a:cs typeface="Calibri"/>
              </a:rPr>
              <a:t>Change in willingness </a:t>
            </a:r>
          </a:p>
        </p:txBody>
      </p:sp>
      <p:sp>
        <p:nvSpPr>
          <p:cNvPr id="4" name="Slide Number Placeholder 3"/>
          <p:cNvSpPr>
            <a:spLocks noGrp="1"/>
          </p:cNvSpPr>
          <p:nvPr>
            <p:ph type="sldNum" sz="quarter" idx="5"/>
          </p:nvPr>
        </p:nvSpPr>
        <p:spPr/>
        <p:txBody>
          <a:bodyPr/>
          <a:lstStyle/>
          <a:p>
            <a:fld id="{94F33E76-C3D8-470E-89D9-64D0066919F1}" type="slidenum">
              <a:t>24</a:t>
            </a:fld>
            <a:endParaRPr lang="en-US"/>
          </a:p>
        </p:txBody>
      </p:sp>
    </p:spTree>
    <p:extLst>
      <p:ext uri="{BB962C8B-B14F-4D97-AF65-F5344CB8AC3E}">
        <p14:creationId xmlns:p14="http://schemas.microsoft.com/office/powerpoint/2010/main" val="37115186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How to explain the coefficients. </a:t>
            </a:r>
          </a:p>
        </p:txBody>
      </p:sp>
      <p:sp>
        <p:nvSpPr>
          <p:cNvPr id="4" name="Slide Number Placeholder 3"/>
          <p:cNvSpPr>
            <a:spLocks noGrp="1"/>
          </p:cNvSpPr>
          <p:nvPr>
            <p:ph type="sldNum" sz="quarter" idx="5"/>
          </p:nvPr>
        </p:nvSpPr>
        <p:spPr/>
        <p:txBody>
          <a:bodyPr/>
          <a:lstStyle/>
          <a:p>
            <a:fld id="{94F33E76-C3D8-470E-89D9-64D0066919F1}" type="slidenum">
              <a:t>25</a:t>
            </a:fld>
            <a:endParaRPr lang="en-US"/>
          </a:p>
        </p:txBody>
      </p:sp>
    </p:spTree>
    <p:extLst>
      <p:ext uri="{BB962C8B-B14F-4D97-AF65-F5344CB8AC3E}">
        <p14:creationId xmlns:p14="http://schemas.microsoft.com/office/powerpoint/2010/main" val="960667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F33E76-C3D8-470E-89D9-64D0066919F1}" type="slidenum">
              <a:rPr lang="en-US" smtClean="0"/>
              <a:t>26</a:t>
            </a:fld>
            <a:endParaRPr lang="en-US"/>
          </a:p>
        </p:txBody>
      </p:sp>
    </p:spTree>
    <p:extLst>
      <p:ext uri="{BB962C8B-B14F-4D97-AF65-F5344CB8AC3E}">
        <p14:creationId xmlns:p14="http://schemas.microsoft.com/office/powerpoint/2010/main" val="2607466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USDA defines local food as produced within 400 miles of consumption. Many farmers’ markets require their vendors are from 50 miles. Our survey results show all consumers think local food should be produced by family farms, either large or small, but not by corporate farms. Some states have strict quality and certification stands, others do not. Missouri Grown is a program run by the MDA. It helps producers to market their products. </a:t>
            </a:r>
          </a:p>
        </p:txBody>
      </p:sp>
      <p:sp>
        <p:nvSpPr>
          <p:cNvPr id="4" name="Slide Number Placeholder 3"/>
          <p:cNvSpPr>
            <a:spLocks noGrp="1"/>
          </p:cNvSpPr>
          <p:nvPr>
            <p:ph type="sldNum" sz="quarter" idx="5"/>
          </p:nvPr>
        </p:nvSpPr>
        <p:spPr/>
        <p:txBody>
          <a:bodyPr/>
          <a:lstStyle/>
          <a:p>
            <a:fld id="{94F33E76-C3D8-470E-89D9-64D0066919F1}" type="slidenum">
              <a:rPr lang="en-US" smtClean="0"/>
              <a:t>3</a:t>
            </a:fld>
            <a:endParaRPr lang="en-US"/>
          </a:p>
        </p:txBody>
      </p:sp>
    </p:spTree>
    <p:extLst>
      <p:ext uri="{BB962C8B-B14F-4D97-AF65-F5344CB8AC3E}">
        <p14:creationId xmlns:p14="http://schemas.microsoft.com/office/powerpoint/2010/main" val="1030199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Previous research show evidence that consumers are willing to pay a premium for both local and state branded products. Many of them consider state branded products as local food. Local food is defined by geographic distance. State branded products may not be considered local by some consumers. </a:t>
            </a:r>
          </a:p>
          <a:p>
            <a:r>
              <a:rPr lang="en-US" dirty="0"/>
              <a:t>Though many studies considered state branded products are local, due to the geographic dimension of local food, local food and state branded products may not be the same and consumers’ WTP for them also may be different. </a:t>
            </a:r>
          </a:p>
        </p:txBody>
      </p:sp>
      <p:sp>
        <p:nvSpPr>
          <p:cNvPr id="4" name="Slide Number Placeholder 3"/>
          <p:cNvSpPr>
            <a:spLocks noGrp="1"/>
          </p:cNvSpPr>
          <p:nvPr>
            <p:ph type="sldNum" sz="quarter" idx="5"/>
          </p:nvPr>
        </p:nvSpPr>
        <p:spPr/>
        <p:txBody>
          <a:bodyPr/>
          <a:lstStyle/>
          <a:p>
            <a:fld id="{94F33E76-C3D8-470E-89D9-64D0066919F1}" type="slidenum">
              <a:rPr lang="en-US" smtClean="0"/>
              <a:t>4</a:t>
            </a:fld>
            <a:endParaRPr lang="en-US"/>
          </a:p>
        </p:txBody>
      </p:sp>
    </p:spTree>
    <p:extLst>
      <p:ext uri="{BB962C8B-B14F-4D97-AF65-F5344CB8AC3E}">
        <p14:creationId xmlns:p14="http://schemas.microsoft.com/office/powerpoint/2010/main" val="1993595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chose the consumers who are primary grocery shoppers and bought the tomato in the past 12 months, </a:t>
            </a:r>
          </a:p>
        </p:txBody>
      </p:sp>
      <p:sp>
        <p:nvSpPr>
          <p:cNvPr id="4" name="Slide Number Placeholder 3"/>
          <p:cNvSpPr>
            <a:spLocks noGrp="1"/>
          </p:cNvSpPr>
          <p:nvPr>
            <p:ph type="sldNum" sz="quarter" idx="5"/>
          </p:nvPr>
        </p:nvSpPr>
        <p:spPr/>
        <p:txBody>
          <a:bodyPr/>
          <a:lstStyle/>
          <a:p>
            <a:fld id="{94F33E76-C3D8-470E-89D9-64D0066919F1}" type="slidenum">
              <a:rPr lang="en-US" smtClean="0"/>
              <a:t>7</a:t>
            </a:fld>
            <a:endParaRPr lang="en-US"/>
          </a:p>
        </p:txBody>
      </p:sp>
    </p:spTree>
    <p:extLst>
      <p:ext uri="{BB962C8B-B14F-4D97-AF65-F5344CB8AC3E}">
        <p14:creationId xmlns:p14="http://schemas.microsoft.com/office/powerpoint/2010/main" val="2893525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76% of the sample purchase MG products due to support Missouri farms. Only 48% of the respondents have seen MG logo. Within these respondents, 82% have purchased products with MG logo. 87% of the farmers who buy MG said they purchase MG products are to support Missouri Farms. </a:t>
            </a:r>
          </a:p>
        </p:txBody>
      </p:sp>
      <p:sp>
        <p:nvSpPr>
          <p:cNvPr id="4" name="Slide Number Placeholder 3"/>
          <p:cNvSpPr>
            <a:spLocks noGrp="1"/>
          </p:cNvSpPr>
          <p:nvPr>
            <p:ph type="sldNum" sz="quarter" idx="5"/>
          </p:nvPr>
        </p:nvSpPr>
        <p:spPr/>
        <p:txBody>
          <a:bodyPr/>
          <a:lstStyle/>
          <a:p>
            <a:fld id="{94F33E76-C3D8-470E-89D9-64D0066919F1}" type="slidenum">
              <a:rPr lang="en-US" smtClean="0"/>
              <a:t>10</a:t>
            </a:fld>
            <a:endParaRPr lang="en-US"/>
          </a:p>
        </p:txBody>
      </p:sp>
    </p:spTree>
    <p:extLst>
      <p:ext uri="{BB962C8B-B14F-4D97-AF65-F5344CB8AC3E}">
        <p14:creationId xmlns:p14="http://schemas.microsoft.com/office/powerpoint/2010/main" val="4207043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the coefficients mean? What is heterogeneity? What is the opt –out. .should it is normalized? The coefficients are the average of individuals. </a:t>
            </a:r>
          </a:p>
          <a:p>
            <a:r>
              <a:rPr lang="en-US" dirty="0"/>
              <a:t>SD of the coefficients are significant. That means the consumers’ preferences for these attributes are different. We need to </a:t>
            </a:r>
            <a:r>
              <a:rPr lang="en-US" dirty="0" err="1"/>
              <a:t>segrate</a:t>
            </a:r>
            <a:r>
              <a:rPr lang="en-US" dirty="0"/>
              <a:t> the consumers into different groups. That is our next step. </a:t>
            </a:r>
          </a:p>
        </p:txBody>
      </p:sp>
      <p:sp>
        <p:nvSpPr>
          <p:cNvPr id="4" name="Slide Number Placeholder 3"/>
          <p:cNvSpPr>
            <a:spLocks noGrp="1"/>
          </p:cNvSpPr>
          <p:nvPr>
            <p:ph type="sldNum" sz="quarter" idx="5"/>
          </p:nvPr>
        </p:nvSpPr>
        <p:spPr/>
        <p:txBody>
          <a:bodyPr/>
          <a:lstStyle/>
          <a:p>
            <a:fld id="{94F33E76-C3D8-470E-89D9-64D0066919F1}" type="slidenum">
              <a:rPr lang="en-US" smtClean="0"/>
              <a:t>12</a:t>
            </a:fld>
            <a:endParaRPr lang="en-US"/>
          </a:p>
        </p:txBody>
      </p:sp>
    </p:spTree>
    <p:extLst>
      <p:ext uri="{BB962C8B-B14F-4D97-AF65-F5344CB8AC3E}">
        <p14:creationId xmlns:p14="http://schemas.microsoft.com/office/powerpoint/2010/main" val="1156739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the coefficients mean? What is heterogeneity? What is the opt –out. .should it is normalized? The coefficients are the average of individuals. </a:t>
            </a:r>
          </a:p>
          <a:p>
            <a:r>
              <a:rPr lang="en-US" dirty="0"/>
              <a:t>SD of the coefficients are significant. That means the consumers’ preferences for these attributes are different. We need to </a:t>
            </a:r>
            <a:r>
              <a:rPr lang="en-US" dirty="0" err="1"/>
              <a:t>segrate</a:t>
            </a:r>
            <a:r>
              <a:rPr lang="en-US" dirty="0"/>
              <a:t> the consumers into different groups. That is our next step. </a:t>
            </a:r>
          </a:p>
        </p:txBody>
      </p:sp>
      <p:sp>
        <p:nvSpPr>
          <p:cNvPr id="4" name="Slide Number Placeholder 3"/>
          <p:cNvSpPr>
            <a:spLocks noGrp="1"/>
          </p:cNvSpPr>
          <p:nvPr>
            <p:ph type="sldNum" sz="quarter" idx="5"/>
          </p:nvPr>
        </p:nvSpPr>
        <p:spPr/>
        <p:txBody>
          <a:bodyPr/>
          <a:lstStyle/>
          <a:p>
            <a:fld id="{94F33E76-C3D8-470E-89D9-64D0066919F1}" type="slidenum">
              <a:rPr lang="en-US" smtClean="0"/>
              <a:t>13</a:t>
            </a:fld>
            <a:endParaRPr lang="en-US"/>
          </a:p>
        </p:txBody>
      </p:sp>
    </p:spTree>
    <p:extLst>
      <p:ext uri="{BB962C8B-B14F-4D97-AF65-F5344CB8AC3E}">
        <p14:creationId xmlns:p14="http://schemas.microsoft.com/office/powerpoint/2010/main" val="2073171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the purpose of including the three groups? How this is different from the full model? WTP compared to their base product. </a:t>
            </a:r>
          </a:p>
          <a:p>
            <a:r>
              <a:rPr lang="en-US" dirty="0"/>
              <a:t>If local and Missouri grown are the same, WTP for local is the same as WTP for MG? What marginal effect?</a:t>
            </a:r>
          </a:p>
          <a:p>
            <a:r>
              <a:rPr lang="en-US" dirty="0"/>
              <a:t>How many are in each group?</a:t>
            </a:r>
          </a:p>
          <a:p>
            <a:r>
              <a:rPr lang="en-US" dirty="0"/>
              <a:t>Willing to pay more for large family farms than small ones? What is your hypothesis and why?</a:t>
            </a:r>
          </a:p>
          <a:p>
            <a:endParaRPr lang="en-US" dirty="0"/>
          </a:p>
        </p:txBody>
      </p:sp>
      <p:sp>
        <p:nvSpPr>
          <p:cNvPr id="4" name="Slide Number Placeholder 3"/>
          <p:cNvSpPr>
            <a:spLocks noGrp="1"/>
          </p:cNvSpPr>
          <p:nvPr>
            <p:ph type="sldNum" sz="quarter" idx="5"/>
          </p:nvPr>
        </p:nvSpPr>
        <p:spPr/>
        <p:txBody>
          <a:bodyPr/>
          <a:lstStyle/>
          <a:p>
            <a:fld id="{94F33E76-C3D8-470E-89D9-64D0066919F1}" type="slidenum">
              <a:rPr lang="en-US" smtClean="0"/>
              <a:t>15</a:t>
            </a:fld>
            <a:endParaRPr lang="en-US"/>
          </a:p>
        </p:txBody>
      </p:sp>
    </p:spTree>
    <p:extLst>
      <p:ext uri="{BB962C8B-B14F-4D97-AF65-F5344CB8AC3E}">
        <p14:creationId xmlns:p14="http://schemas.microsoft.com/office/powerpoint/2010/main" val="3663712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What is local attitude? Explain this model. Why supporting farms in Missouri </a:t>
            </a:r>
          </a:p>
        </p:txBody>
      </p:sp>
      <p:sp>
        <p:nvSpPr>
          <p:cNvPr id="4" name="Slide Number Placeholder 3"/>
          <p:cNvSpPr>
            <a:spLocks noGrp="1"/>
          </p:cNvSpPr>
          <p:nvPr>
            <p:ph type="sldNum" sz="quarter" idx="5"/>
          </p:nvPr>
        </p:nvSpPr>
        <p:spPr/>
        <p:txBody>
          <a:bodyPr/>
          <a:lstStyle/>
          <a:p>
            <a:fld id="{94F33E76-C3D8-470E-89D9-64D0066919F1}" type="slidenum">
              <a:t>17</a:t>
            </a:fld>
            <a:endParaRPr lang="en-US"/>
          </a:p>
        </p:txBody>
      </p:sp>
    </p:spTree>
    <p:extLst>
      <p:ext uri="{BB962C8B-B14F-4D97-AF65-F5344CB8AC3E}">
        <p14:creationId xmlns:p14="http://schemas.microsoft.com/office/powerpoint/2010/main" val="758308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F64F6B-C6F7-FD44-89C9-203723F3A041}" type="datetimeFigureOut">
              <a:rPr lang="en-US" smtClean="0"/>
              <a:t>10/21/22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34A02-79CA-E14C-A41C-E83F0786549B}" type="slidenum">
              <a:rPr lang="en-US" smtClean="0"/>
              <a:t>‹#›</a:t>
            </a:fld>
            <a:endParaRPr lang="en-US"/>
          </a:p>
        </p:txBody>
      </p:sp>
      <p:cxnSp>
        <p:nvCxnSpPr>
          <p:cNvPr id="7" name="Straight Connector 6">
            <a:extLst>
              <a:ext uri="{FF2B5EF4-FFF2-40B4-BE49-F238E27FC236}">
                <a16:creationId xmlns:a16="http://schemas.microsoft.com/office/drawing/2014/main" id="{060172A0-9C57-02EB-8D40-5CFE11BCD9A5}"/>
              </a:ext>
            </a:extLst>
          </p:cNvPr>
          <p:cNvCxnSpPr>
            <a:cxnSpLocks/>
          </p:cNvCxnSpPr>
          <p:nvPr userDrawn="1"/>
        </p:nvCxnSpPr>
        <p:spPr>
          <a:xfrm>
            <a:off x="2322576" y="3050812"/>
            <a:ext cx="9869424" cy="0"/>
          </a:xfrm>
          <a:prstGeom prst="line">
            <a:avLst/>
          </a:prstGeom>
          <a:ln w="19050" cmpd="sng">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0104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F64F6B-C6F7-FD44-89C9-203723F3A041}" type="datetimeFigureOut">
              <a:rPr lang="en-US" smtClean="0"/>
              <a:t>10/21/22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34A02-79CA-E14C-A41C-E83F0786549B}" type="slidenum">
              <a:rPr lang="en-US" smtClean="0"/>
              <a:t>‹#›</a:t>
            </a:fld>
            <a:endParaRPr lang="en-US"/>
          </a:p>
        </p:txBody>
      </p:sp>
    </p:spTree>
    <p:extLst>
      <p:ext uri="{BB962C8B-B14F-4D97-AF65-F5344CB8AC3E}">
        <p14:creationId xmlns:p14="http://schemas.microsoft.com/office/powerpoint/2010/main" val="251349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F64F6B-C6F7-FD44-89C9-203723F3A041}" type="datetimeFigureOut">
              <a:rPr lang="en-US" smtClean="0"/>
              <a:t>10/21/22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34A02-79CA-E14C-A41C-E83F0786549B}" type="slidenum">
              <a:rPr lang="en-US" smtClean="0"/>
              <a:t>‹#›</a:t>
            </a:fld>
            <a:endParaRPr lang="en-US"/>
          </a:p>
        </p:txBody>
      </p:sp>
    </p:spTree>
    <p:extLst>
      <p:ext uri="{BB962C8B-B14F-4D97-AF65-F5344CB8AC3E}">
        <p14:creationId xmlns:p14="http://schemas.microsoft.com/office/powerpoint/2010/main" val="2800595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Palatino Linotype" panose="02040502050505030304" pitchFamily="18"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Palatino Linotype" panose="02040502050505030304" pitchFamily="18" charset="0"/>
              </a:defRPr>
            </a:lvl1pPr>
            <a:lvl2pPr marL="685800" indent="-228600">
              <a:buFont typeface="Wingdings" pitchFamily="2" charset="2"/>
              <a:buChar char="Ø"/>
              <a:defRPr>
                <a:solidFill>
                  <a:srgbClr val="002060"/>
                </a:solidFill>
                <a:latin typeface="Palatino Linotype" panose="02040502050505030304" pitchFamily="18" charset="0"/>
              </a:defRPr>
            </a:lvl2pPr>
            <a:lvl3pPr marL="1143000" indent="-228600">
              <a:buFont typeface="Courier New" panose="02070309020205020404" pitchFamily="49" charset="0"/>
              <a:buChar char="o"/>
              <a:defRPr>
                <a:latin typeface="Palatino Linotype" panose="02040502050505030304" pitchFamily="18" charset="0"/>
              </a:defRPr>
            </a:lvl3pPr>
            <a:lvl4pPr>
              <a:defRPr>
                <a:latin typeface="Palatino Linotype" panose="02040502050505030304" pitchFamily="18" charset="0"/>
              </a:defRPr>
            </a:lvl4pPr>
            <a:lvl5pPr>
              <a:defRPr>
                <a:latin typeface="Palatino Linotype" panose="0204050205050503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Palatino Linotype" panose="02040502050505030304" pitchFamily="18" charset="0"/>
              </a:defRPr>
            </a:lvl1pPr>
          </a:lstStyle>
          <a:p>
            <a:fld id="{F0F64F6B-C6F7-FD44-89C9-203723F3A041}" type="datetimeFigureOut">
              <a:rPr lang="en-US" smtClean="0"/>
              <a:pPr/>
              <a:t>10/21/22</a:t>
            </a:fld>
            <a:endParaRPr lang="en-US"/>
          </a:p>
        </p:txBody>
      </p:sp>
      <p:sp>
        <p:nvSpPr>
          <p:cNvPr id="5" name="Footer Placeholder 4"/>
          <p:cNvSpPr>
            <a:spLocks noGrp="1"/>
          </p:cNvSpPr>
          <p:nvPr>
            <p:ph type="ftr" sz="quarter" idx="11"/>
          </p:nvPr>
        </p:nvSpPr>
        <p:spPr/>
        <p:txBody>
          <a:bodyPr/>
          <a:lstStyle>
            <a:lvl1pPr>
              <a:defRPr>
                <a:latin typeface="Palatino Linotype" panose="02040502050505030304" pitchFamily="18" charset="0"/>
              </a:defRPr>
            </a:lvl1pPr>
          </a:lstStyle>
          <a:p>
            <a:endParaRPr lang="en-US"/>
          </a:p>
        </p:txBody>
      </p:sp>
      <p:sp>
        <p:nvSpPr>
          <p:cNvPr id="6" name="Slide Number Placeholder 5"/>
          <p:cNvSpPr>
            <a:spLocks noGrp="1"/>
          </p:cNvSpPr>
          <p:nvPr>
            <p:ph type="sldNum" sz="quarter" idx="12"/>
          </p:nvPr>
        </p:nvSpPr>
        <p:spPr/>
        <p:txBody>
          <a:bodyPr/>
          <a:lstStyle>
            <a:lvl1pPr>
              <a:defRPr>
                <a:latin typeface="Palatino Linotype" panose="02040502050505030304" pitchFamily="18" charset="0"/>
              </a:defRPr>
            </a:lvl1pPr>
          </a:lstStyle>
          <a:p>
            <a:fld id="{14434A02-79CA-E14C-A41C-E83F0786549B}" type="slidenum">
              <a:rPr lang="en-US" smtClean="0"/>
              <a:pPr/>
              <a:t>‹#›</a:t>
            </a:fld>
            <a:endParaRPr lang="en-US"/>
          </a:p>
        </p:txBody>
      </p:sp>
    </p:spTree>
    <p:extLst>
      <p:ext uri="{BB962C8B-B14F-4D97-AF65-F5344CB8AC3E}">
        <p14:creationId xmlns:p14="http://schemas.microsoft.com/office/powerpoint/2010/main" val="92375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0F64F6B-C6F7-FD44-89C9-203723F3A041}" type="datetimeFigureOut">
              <a:rPr lang="en-US" smtClean="0"/>
              <a:t>10/21/22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34A02-79CA-E14C-A41C-E83F0786549B}" type="slidenum">
              <a:rPr lang="en-US" smtClean="0"/>
              <a:t>‹#›</a:t>
            </a:fld>
            <a:endParaRPr lang="en-US"/>
          </a:p>
        </p:txBody>
      </p:sp>
    </p:spTree>
    <p:extLst>
      <p:ext uri="{BB962C8B-B14F-4D97-AF65-F5344CB8AC3E}">
        <p14:creationId xmlns:p14="http://schemas.microsoft.com/office/powerpoint/2010/main" val="2248770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0F64F6B-C6F7-FD44-89C9-203723F3A041}" type="datetimeFigureOut">
              <a:rPr lang="en-US" smtClean="0"/>
              <a:t>10/21/22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434A02-79CA-E14C-A41C-E83F0786549B}" type="slidenum">
              <a:rPr lang="en-US" smtClean="0"/>
              <a:t>‹#›</a:t>
            </a:fld>
            <a:endParaRPr lang="en-US"/>
          </a:p>
        </p:txBody>
      </p:sp>
    </p:spTree>
    <p:extLst>
      <p:ext uri="{BB962C8B-B14F-4D97-AF65-F5344CB8AC3E}">
        <p14:creationId xmlns:p14="http://schemas.microsoft.com/office/powerpoint/2010/main" val="455090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F64F6B-C6F7-FD44-89C9-203723F3A041}" type="datetimeFigureOut">
              <a:rPr lang="en-US" smtClean="0"/>
              <a:t>10/21/22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434A02-79CA-E14C-A41C-E83F0786549B}" type="slidenum">
              <a:rPr lang="en-US" smtClean="0"/>
              <a:t>‹#›</a:t>
            </a:fld>
            <a:endParaRPr lang="en-US"/>
          </a:p>
        </p:txBody>
      </p:sp>
    </p:spTree>
    <p:extLst>
      <p:ext uri="{BB962C8B-B14F-4D97-AF65-F5344CB8AC3E}">
        <p14:creationId xmlns:p14="http://schemas.microsoft.com/office/powerpoint/2010/main" val="2528992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0F64F6B-C6F7-FD44-89C9-203723F3A041}" type="datetimeFigureOut">
              <a:rPr lang="en-US" smtClean="0"/>
              <a:t>10/21/22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434A02-79CA-E14C-A41C-E83F0786549B}" type="slidenum">
              <a:rPr lang="en-US" smtClean="0"/>
              <a:t>‹#›</a:t>
            </a:fld>
            <a:endParaRPr lang="en-US"/>
          </a:p>
        </p:txBody>
      </p:sp>
    </p:spTree>
    <p:extLst>
      <p:ext uri="{BB962C8B-B14F-4D97-AF65-F5344CB8AC3E}">
        <p14:creationId xmlns:p14="http://schemas.microsoft.com/office/powerpoint/2010/main" val="2983871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F64F6B-C6F7-FD44-89C9-203723F3A041}" type="datetimeFigureOut">
              <a:rPr lang="en-US" smtClean="0"/>
              <a:t>10/21/22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434A02-79CA-E14C-A41C-E83F0786549B}" type="slidenum">
              <a:rPr lang="en-US" smtClean="0"/>
              <a:t>‹#›</a:t>
            </a:fld>
            <a:endParaRPr lang="en-US"/>
          </a:p>
        </p:txBody>
      </p:sp>
    </p:spTree>
    <p:extLst>
      <p:ext uri="{BB962C8B-B14F-4D97-AF65-F5344CB8AC3E}">
        <p14:creationId xmlns:p14="http://schemas.microsoft.com/office/powerpoint/2010/main" val="2762678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F64F6B-C6F7-FD44-89C9-203723F3A041}" type="datetimeFigureOut">
              <a:rPr lang="en-US" smtClean="0"/>
              <a:t>10/21/22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434A02-79CA-E14C-A41C-E83F0786549B}" type="slidenum">
              <a:rPr lang="en-US" smtClean="0"/>
              <a:t>‹#›</a:t>
            </a:fld>
            <a:endParaRPr lang="en-US"/>
          </a:p>
        </p:txBody>
      </p:sp>
    </p:spTree>
    <p:extLst>
      <p:ext uri="{BB962C8B-B14F-4D97-AF65-F5344CB8AC3E}">
        <p14:creationId xmlns:p14="http://schemas.microsoft.com/office/powerpoint/2010/main" val="352678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F64F6B-C6F7-FD44-89C9-203723F3A041}" type="datetimeFigureOut">
              <a:rPr lang="en-US" smtClean="0"/>
              <a:t>10/21/22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434A02-79CA-E14C-A41C-E83F0786549B}" type="slidenum">
              <a:rPr lang="en-US" smtClean="0"/>
              <a:t>‹#›</a:t>
            </a:fld>
            <a:endParaRPr lang="en-US"/>
          </a:p>
        </p:txBody>
      </p:sp>
    </p:spTree>
    <p:extLst>
      <p:ext uri="{BB962C8B-B14F-4D97-AF65-F5344CB8AC3E}">
        <p14:creationId xmlns:p14="http://schemas.microsoft.com/office/powerpoint/2010/main" val="1082638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F64F6B-C6F7-FD44-89C9-203723F3A041}" type="datetimeFigureOut">
              <a:rPr lang="en-US" smtClean="0"/>
              <a:t>10/21/22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434A02-79CA-E14C-A41C-E83F0786549B}" type="slidenum">
              <a:rPr lang="en-US" smtClean="0"/>
              <a:t>‹#›</a:t>
            </a:fld>
            <a:endParaRPr lang="en-US"/>
          </a:p>
        </p:txBody>
      </p:sp>
    </p:spTree>
    <p:extLst>
      <p:ext uri="{BB962C8B-B14F-4D97-AF65-F5344CB8AC3E}">
        <p14:creationId xmlns:p14="http://schemas.microsoft.com/office/powerpoint/2010/main" val="30297123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suy@lincolnu.edu" TargetMode="External"/><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hyperlink" Target="mailto:tranl@lincolnu.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9F018-7515-7449-8838-7FD7F56D163F}"/>
              </a:ext>
            </a:extLst>
          </p:cNvPr>
          <p:cNvSpPr>
            <a:spLocks noGrp="1"/>
          </p:cNvSpPr>
          <p:nvPr>
            <p:ph type="title"/>
          </p:nvPr>
        </p:nvSpPr>
        <p:spPr>
          <a:xfrm>
            <a:off x="7188052" y="539886"/>
            <a:ext cx="4953896" cy="2889114"/>
          </a:xfrm>
        </p:spPr>
        <p:txBody>
          <a:bodyPr vert="horz" lIns="91440" tIns="45720" rIns="91440" bIns="45720" rtlCol="0" anchor="b">
            <a:normAutofit/>
          </a:bodyPr>
          <a:lstStyle/>
          <a:p>
            <a:pPr algn="ctr"/>
            <a:r>
              <a:rPr lang="en-US" sz="4200" dirty="0">
                <a:latin typeface="Palatino Linotype" panose="02040502050505030304" pitchFamily="18" charset="0"/>
              </a:rPr>
              <a:t>Are State Branded Products Local? </a:t>
            </a:r>
            <a:br>
              <a:rPr lang="en-US" sz="4200" dirty="0">
                <a:latin typeface="Palatino Linotype" panose="02040502050505030304" pitchFamily="18" charset="0"/>
              </a:rPr>
            </a:br>
            <a:r>
              <a:rPr lang="en-US" sz="4200" dirty="0">
                <a:latin typeface="Palatino Linotype" panose="02040502050505030304" pitchFamily="18" charset="0"/>
              </a:rPr>
              <a:t>A Case in Missouri </a:t>
            </a:r>
          </a:p>
        </p:txBody>
      </p:sp>
      <p:sp>
        <p:nvSpPr>
          <p:cNvPr id="3" name="Subtitle 2">
            <a:extLst>
              <a:ext uri="{FF2B5EF4-FFF2-40B4-BE49-F238E27FC236}">
                <a16:creationId xmlns:a16="http://schemas.microsoft.com/office/drawing/2014/main" id="{B411DF65-C97B-F644-B65D-4EB85BA9B509}"/>
              </a:ext>
            </a:extLst>
          </p:cNvPr>
          <p:cNvSpPr>
            <a:spLocks noGrp="1"/>
          </p:cNvSpPr>
          <p:nvPr>
            <p:ph type="body" idx="1"/>
          </p:nvPr>
        </p:nvSpPr>
        <p:spPr>
          <a:xfrm>
            <a:off x="6829466" y="3818966"/>
            <a:ext cx="5312482" cy="2169438"/>
          </a:xfrm>
        </p:spPr>
        <p:txBody>
          <a:bodyPr vert="horz" lIns="91440" tIns="45720" rIns="91440" bIns="45720" rtlCol="0" anchor="t">
            <a:normAutofit/>
          </a:bodyPr>
          <a:lstStyle/>
          <a:p>
            <a:pPr algn="ctr"/>
            <a:r>
              <a:rPr lang="en-US" sz="2800" dirty="0">
                <a:solidFill>
                  <a:schemeClr val="tx1"/>
                </a:solidFill>
                <a:latin typeface="Palatino Linotype" panose="02040502050505030304" pitchFamily="18" charset="0"/>
              </a:rPr>
              <a:t>Ye Su</a:t>
            </a:r>
          </a:p>
          <a:p>
            <a:pPr algn="ctr"/>
            <a:r>
              <a:rPr lang="en-US" sz="2800" dirty="0">
                <a:solidFill>
                  <a:schemeClr val="tx1"/>
                </a:solidFill>
                <a:latin typeface="Palatino Linotype" panose="02040502050505030304" pitchFamily="18" charset="0"/>
              </a:rPr>
              <a:t> Lincoln University of Missouri</a:t>
            </a:r>
          </a:p>
          <a:p>
            <a:pPr algn="ctr"/>
            <a:r>
              <a:rPr lang="en-US" sz="2800" dirty="0">
                <a:solidFill>
                  <a:schemeClr val="tx1"/>
                </a:solidFill>
                <a:latin typeface="Palatino Linotype" panose="02040502050505030304" pitchFamily="18" charset="0"/>
              </a:rPr>
              <a:t>Lan Tran </a:t>
            </a:r>
          </a:p>
          <a:p>
            <a:pPr algn="ctr"/>
            <a:r>
              <a:rPr lang="en-US" sz="2800" dirty="0">
                <a:solidFill>
                  <a:schemeClr val="tx1"/>
                </a:solidFill>
                <a:latin typeface="Palatino Linotype" panose="02040502050505030304" pitchFamily="18" charset="0"/>
              </a:rPr>
              <a:t>University of Missouri</a:t>
            </a:r>
          </a:p>
          <a:p>
            <a:pPr algn="ctr"/>
            <a:endParaRPr lang="en-US" sz="2800" dirty="0">
              <a:solidFill>
                <a:schemeClr val="tx1"/>
              </a:solidFill>
              <a:latin typeface="Palatino Linotype" panose="02040502050505030304" pitchFamily="18" charset="0"/>
            </a:endParaRPr>
          </a:p>
        </p:txBody>
      </p:sp>
      <p:pic>
        <p:nvPicPr>
          <p:cNvPr id="25" name="Picture 4" descr="Illuminated San Francisco City Hall">
            <a:extLst>
              <a:ext uri="{FF2B5EF4-FFF2-40B4-BE49-F238E27FC236}">
                <a16:creationId xmlns:a16="http://schemas.microsoft.com/office/drawing/2014/main" id="{D5DFE4AC-8578-8E96-BA5E-10439DE0781C}"/>
              </a:ext>
            </a:extLst>
          </p:cNvPr>
          <p:cNvPicPr>
            <a:picLocks noChangeAspect="1"/>
          </p:cNvPicPr>
          <p:nvPr/>
        </p:nvPicPr>
        <p:blipFill rotWithShape="1">
          <a:blip r:embed="rId2"/>
          <a:srcRect l="13340" r="18249" b="-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421962018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692837" y="0"/>
            <a:ext cx="10515600" cy="1140864"/>
          </a:xfrm>
        </p:spPr>
        <p:txBody>
          <a:bodyPr/>
          <a:lstStyle/>
          <a:p>
            <a:pPr algn="ctr"/>
            <a:r>
              <a:rPr lang="en-US" dirty="0"/>
              <a:t>Descriptive Statistics</a:t>
            </a:r>
          </a:p>
        </p:txBody>
      </p:sp>
      <p:pic>
        <p:nvPicPr>
          <p:cNvPr id="8" name="Picture 7">
            <a:extLst>
              <a:ext uri="{FF2B5EF4-FFF2-40B4-BE49-F238E27FC236}">
                <a16:creationId xmlns:a16="http://schemas.microsoft.com/office/drawing/2014/main" id="{5ED9354F-19AD-4A92-B51C-00D42609608A}"/>
              </a:ext>
            </a:extLst>
          </p:cNvPr>
          <p:cNvPicPr>
            <a:picLocks noChangeAspect="1"/>
          </p:cNvPicPr>
          <p:nvPr/>
        </p:nvPicPr>
        <p:blipFill rotWithShape="1">
          <a:blip r:embed="rId3"/>
          <a:srcRect r="48630"/>
          <a:stretch/>
        </p:blipFill>
        <p:spPr>
          <a:xfrm>
            <a:off x="1515518" y="1012567"/>
            <a:ext cx="3533875" cy="5566653"/>
          </a:xfrm>
          <a:prstGeom prst="rect">
            <a:avLst/>
          </a:prstGeom>
        </p:spPr>
      </p:pic>
      <p:grpSp>
        <p:nvGrpSpPr>
          <p:cNvPr id="5" name="Group 4">
            <a:extLst>
              <a:ext uri="{FF2B5EF4-FFF2-40B4-BE49-F238E27FC236}">
                <a16:creationId xmlns:a16="http://schemas.microsoft.com/office/drawing/2014/main" id="{A11FA0BA-E3F1-A61F-D89C-F3A47E99FC10}"/>
              </a:ext>
            </a:extLst>
          </p:cNvPr>
          <p:cNvGrpSpPr/>
          <p:nvPr/>
        </p:nvGrpSpPr>
        <p:grpSpPr>
          <a:xfrm>
            <a:off x="7092176" y="937690"/>
            <a:ext cx="4116261" cy="5828764"/>
            <a:chOff x="7092176" y="1188482"/>
            <a:chExt cx="4116261" cy="5828764"/>
          </a:xfrm>
        </p:grpSpPr>
        <p:pic>
          <p:nvPicPr>
            <p:cNvPr id="4" name="Picture 3">
              <a:extLst>
                <a:ext uri="{FF2B5EF4-FFF2-40B4-BE49-F238E27FC236}">
                  <a16:creationId xmlns:a16="http://schemas.microsoft.com/office/drawing/2014/main" id="{1F85C8BF-2FBE-D943-9571-3A128A3D40D1}"/>
                </a:ext>
              </a:extLst>
            </p:cNvPr>
            <p:cNvPicPr>
              <a:picLocks noChangeAspect="1"/>
            </p:cNvPicPr>
            <p:nvPr/>
          </p:nvPicPr>
          <p:blipFill rotWithShape="1">
            <a:blip r:embed="rId3"/>
            <a:srcRect l="51345" b="24984"/>
            <a:stretch/>
          </p:blipFill>
          <p:spPr>
            <a:xfrm>
              <a:off x="7092176" y="1188482"/>
              <a:ext cx="3981191" cy="4966990"/>
            </a:xfrm>
            <a:prstGeom prst="rect">
              <a:avLst/>
            </a:prstGeom>
          </p:spPr>
        </p:pic>
        <p:sp>
          <p:nvSpPr>
            <p:cNvPr id="3" name="TextBox 2">
              <a:extLst>
                <a:ext uri="{FF2B5EF4-FFF2-40B4-BE49-F238E27FC236}">
                  <a16:creationId xmlns:a16="http://schemas.microsoft.com/office/drawing/2014/main" id="{51A5139D-F6DC-5C18-1BC9-1F5E60A8EC0A}"/>
                </a:ext>
              </a:extLst>
            </p:cNvPr>
            <p:cNvSpPr txBox="1"/>
            <p:nvPr/>
          </p:nvSpPr>
          <p:spPr>
            <a:xfrm>
              <a:off x="7227246" y="6155472"/>
              <a:ext cx="3981191" cy="86177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Have seen Missouri Grown Logo        48%</a:t>
              </a:r>
            </a:p>
            <a:p>
              <a:r>
                <a:rPr lang="en-US" sz="1600" dirty="0">
                  <a:latin typeface="Times New Roman" panose="02020603050405020304" pitchFamily="18" charset="0"/>
                  <a:cs typeface="Times New Roman" panose="02020603050405020304" pitchFamily="18" charset="0"/>
                </a:rPr>
                <a:t>Supporting Missouri Farms                 87%</a:t>
              </a:r>
            </a:p>
            <a:p>
              <a:endParaRPr lang="en-US" sz="16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465771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lstStyle/>
          <a:p>
            <a:r>
              <a:rPr lang="en-US" dirty="0"/>
              <a:t>Empirical Model 1</a:t>
            </a:r>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p:txBody>
          <a:bodyPr>
            <a:normAutofit/>
          </a:bodyPr>
          <a:lstStyle/>
          <a:p>
            <a:pPr marL="0" indent="0">
              <a:buNone/>
            </a:pPr>
            <a:r>
              <a:rPr lang="en-US" dirty="0"/>
              <a:t>Mixed logit model is applied to estimate the probability of choice given the DCE data</a:t>
            </a:r>
          </a:p>
          <a:p>
            <a:pPr marL="0" indent="0">
              <a:buNone/>
            </a:pPr>
            <a:r>
              <a:rPr lang="en-US" b="1" u="sng" dirty="0"/>
              <a:t>Basic model</a:t>
            </a:r>
            <a:r>
              <a:rPr lang="en-US" dirty="0"/>
              <a:t>:</a:t>
            </a:r>
          </a:p>
          <a:p>
            <a:endParaRPr lang="en-US" sz="2400" b="1" dirty="0"/>
          </a:p>
          <a:p>
            <a:pPr marL="0" indent="0">
              <a:buNone/>
            </a:pPr>
            <a:endParaRPr lang="en-US" sz="2400" b="1" dirty="0"/>
          </a:p>
          <a:p>
            <a:pPr marL="0" indent="0">
              <a:buNone/>
            </a:pPr>
            <a:endParaRPr lang="en-US" sz="2400" b="1" dirty="0"/>
          </a:p>
        </p:txBody>
      </p:sp>
      <p:pic>
        <p:nvPicPr>
          <p:cNvPr id="5" name="Picture 4">
            <a:extLst>
              <a:ext uri="{FF2B5EF4-FFF2-40B4-BE49-F238E27FC236}">
                <a16:creationId xmlns:a16="http://schemas.microsoft.com/office/drawing/2014/main" id="{94F979F8-69DA-4EB5-A7B4-4B3984DC9136}"/>
              </a:ext>
            </a:extLst>
          </p:cNvPr>
          <p:cNvPicPr>
            <a:picLocks noChangeAspect="1"/>
          </p:cNvPicPr>
          <p:nvPr/>
        </p:nvPicPr>
        <p:blipFill>
          <a:blip r:embed="rId2"/>
          <a:stretch>
            <a:fillRect/>
          </a:stretch>
        </p:blipFill>
        <p:spPr>
          <a:xfrm>
            <a:off x="298173" y="3772625"/>
            <a:ext cx="11589027" cy="927660"/>
          </a:xfrm>
          <a:prstGeom prst="rect">
            <a:avLst/>
          </a:prstGeom>
        </p:spPr>
      </p:pic>
    </p:spTree>
    <p:extLst>
      <p:ext uri="{BB962C8B-B14F-4D97-AF65-F5344CB8AC3E}">
        <p14:creationId xmlns:p14="http://schemas.microsoft.com/office/powerpoint/2010/main" val="70995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lstStyle/>
          <a:p>
            <a:pPr algn="ctr"/>
            <a:r>
              <a:rPr lang="en-US" dirty="0">
                <a:latin typeface="Palatino Linotype"/>
              </a:rPr>
              <a:t>Results 1</a:t>
            </a:r>
            <a:endParaRPr lang="en-US" dirty="0"/>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a:xfrm>
            <a:off x="838200" y="1690688"/>
            <a:ext cx="10515600" cy="4351338"/>
          </a:xfrm>
        </p:spPr>
        <p:txBody>
          <a:bodyPr>
            <a:normAutofit/>
          </a:bodyPr>
          <a:lstStyle/>
          <a:p>
            <a:endParaRPr lang="en-US" sz="2400" b="1" dirty="0"/>
          </a:p>
          <a:p>
            <a:pPr marL="0" indent="0">
              <a:buNone/>
            </a:pPr>
            <a:endParaRPr lang="en-US" sz="2400" b="1" dirty="0"/>
          </a:p>
          <a:p>
            <a:pPr marL="0" indent="0">
              <a:buNone/>
            </a:pPr>
            <a:endParaRPr lang="en-US" sz="2400" b="1" dirty="0"/>
          </a:p>
        </p:txBody>
      </p:sp>
      <p:pic>
        <p:nvPicPr>
          <p:cNvPr id="14" name="Picture 13">
            <a:extLst>
              <a:ext uri="{FF2B5EF4-FFF2-40B4-BE49-F238E27FC236}">
                <a16:creationId xmlns:a16="http://schemas.microsoft.com/office/drawing/2014/main" id="{70700DD3-4589-4BA2-983A-308668817844}"/>
              </a:ext>
            </a:extLst>
          </p:cNvPr>
          <p:cNvPicPr>
            <a:picLocks noChangeAspect="1"/>
          </p:cNvPicPr>
          <p:nvPr/>
        </p:nvPicPr>
        <p:blipFill>
          <a:blip r:embed="rId3"/>
          <a:stretch>
            <a:fillRect/>
          </a:stretch>
        </p:blipFill>
        <p:spPr>
          <a:xfrm>
            <a:off x="819004" y="1978194"/>
            <a:ext cx="5767195" cy="3586756"/>
          </a:xfrm>
          <a:prstGeom prst="rect">
            <a:avLst/>
          </a:prstGeom>
        </p:spPr>
      </p:pic>
      <p:sp>
        <p:nvSpPr>
          <p:cNvPr id="6" name="TextBox 5">
            <a:extLst>
              <a:ext uri="{FF2B5EF4-FFF2-40B4-BE49-F238E27FC236}">
                <a16:creationId xmlns:a16="http://schemas.microsoft.com/office/drawing/2014/main" id="{DE248342-A1DF-82A5-31BE-EA8E22D00BCE}"/>
              </a:ext>
            </a:extLst>
          </p:cNvPr>
          <p:cNvSpPr txBox="1"/>
          <p:nvPr/>
        </p:nvSpPr>
        <p:spPr>
          <a:xfrm>
            <a:off x="6605395" y="1973531"/>
            <a:ext cx="5219683" cy="3785652"/>
          </a:xfrm>
          <a:prstGeom prst="rect">
            <a:avLst/>
          </a:prstGeom>
          <a:noFill/>
        </p:spPr>
        <p:txBody>
          <a:bodyPr wrap="square">
            <a:spAutoFit/>
          </a:bodyPr>
          <a:lstStyle/>
          <a:p>
            <a:pPr marL="285750" indent="-285750">
              <a:buFont typeface="Arial" panose="020B0604020202020204" pitchFamily="34" charset="0"/>
              <a:buChar char="•"/>
            </a:pPr>
            <a:r>
              <a:rPr lang="en-US" sz="2000" dirty="0">
                <a:latin typeface="Palatino Linotype"/>
              </a:rPr>
              <a:t>Price has a significantly negative impact on the consumer utility</a:t>
            </a:r>
          </a:p>
          <a:p>
            <a:pPr marL="285750" indent="-285750">
              <a:buFont typeface="Arial" panose="020B0604020202020204" pitchFamily="34" charset="0"/>
              <a:buChar char="•"/>
            </a:pPr>
            <a:r>
              <a:rPr lang="en-US" sz="2000" dirty="0">
                <a:latin typeface="Palatino Linotype"/>
              </a:rPr>
              <a:t>All attribute coefficients are significantly positive</a:t>
            </a:r>
          </a:p>
          <a:p>
            <a:pPr marL="800100" lvl="1" indent="-342900">
              <a:buFont typeface="Wingdings" panose="020B0604020202020204" pitchFamily="34" charset="0"/>
              <a:buChar char="Ø"/>
            </a:pPr>
            <a:r>
              <a:rPr lang="en-US" sz="2000" dirty="0">
                <a:latin typeface="Palatino Linotype"/>
              </a:rPr>
              <a:t>Higher utility for local or Missouri Grown vs. those without</a:t>
            </a:r>
          </a:p>
          <a:p>
            <a:pPr marL="800100" lvl="1" indent="-342900">
              <a:buFont typeface="Wingdings" panose="020B0604020202020204" pitchFamily="34" charset="0"/>
              <a:buChar char="Ø"/>
            </a:pPr>
            <a:r>
              <a:rPr lang="en-US" sz="2000" dirty="0">
                <a:latin typeface="Palatino Linotype"/>
              </a:rPr>
              <a:t>Higher utility for organic or reduced pesticide use vs. conventional</a:t>
            </a:r>
            <a:endParaRPr lang="en-US" sz="2000" dirty="0"/>
          </a:p>
          <a:p>
            <a:pPr marL="800100" lvl="1" indent="-342900">
              <a:buFont typeface="Wingdings" panose="020B0604020202020204" pitchFamily="34" charset="0"/>
              <a:buChar char="Ø"/>
            </a:pPr>
            <a:r>
              <a:rPr lang="en-US" sz="2000" dirty="0">
                <a:latin typeface="Palatino Linotype"/>
              </a:rPr>
              <a:t>Higher utility for tomatoes produced by small, medium, or large family farms vs. produced by large corporations</a:t>
            </a:r>
          </a:p>
        </p:txBody>
      </p:sp>
    </p:spTree>
    <p:extLst>
      <p:ext uri="{BB962C8B-B14F-4D97-AF65-F5344CB8AC3E}">
        <p14:creationId xmlns:p14="http://schemas.microsoft.com/office/powerpoint/2010/main" val="156751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lstStyle/>
          <a:p>
            <a:pPr algn="ctr"/>
            <a:r>
              <a:rPr lang="en-US">
                <a:latin typeface="Palatino Linotype"/>
              </a:rPr>
              <a:t>Results 1A</a:t>
            </a:r>
            <a:endParaRPr lang="en-US" dirty="0"/>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p:txBody>
          <a:bodyPr>
            <a:normAutofit/>
          </a:bodyPr>
          <a:lstStyle/>
          <a:p>
            <a:endParaRPr lang="en-US" sz="2400" b="1" dirty="0"/>
          </a:p>
          <a:p>
            <a:pPr marL="0" indent="0">
              <a:buNone/>
            </a:pPr>
            <a:endParaRPr lang="en-US" sz="2400" b="1" dirty="0"/>
          </a:p>
          <a:p>
            <a:pPr marL="0" indent="0">
              <a:buNone/>
            </a:pPr>
            <a:endParaRPr lang="en-US" sz="2400" b="1" dirty="0"/>
          </a:p>
        </p:txBody>
      </p:sp>
      <p:pic>
        <p:nvPicPr>
          <p:cNvPr id="14" name="Picture 13">
            <a:extLst>
              <a:ext uri="{FF2B5EF4-FFF2-40B4-BE49-F238E27FC236}">
                <a16:creationId xmlns:a16="http://schemas.microsoft.com/office/drawing/2014/main" id="{70700DD3-4589-4BA2-983A-308668817844}"/>
              </a:ext>
            </a:extLst>
          </p:cNvPr>
          <p:cNvPicPr>
            <a:picLocks noChangeAspect="1"/>
          </p:cNvPicPr>
          <p:nvPr/>
        </p:nvPicPr>
        <p:blipFill>
          <a:blip r:embed="rId3"/>
          <a:stretch>
            <a:fillRect/>
          </a:stretch>
        </p:blipFill>
        <p:spPr>
          <a:xfrm>
            <a:off x="938567" y="2347731"/>
            <a:ext cx="5219683" cy="3246245"/>
          </a:xfrm>
          <a:prstGeom prst="rect">
            <a:avLst/>
          </a:prstGeom>
        </p:spPr>
      </p:pic>
      <p:pic>
        <p:nvPicPr>
          <p:cNvPr id="5" name="Picture 5">
            <a:extLst>
              <a:ext uri="{FF2B5EF4-FFF2-40B4-BE49-F238E27FC236}">
                <a16:creationId xmlns:a16="http://schemas.microsoft.com/office/drawing/2014/main" id="{DE2BE56C-6B1C-8B71-2250-29099377FCD5}"/>
              </a:ext>
            </a:extLst>
          </p:cNvPr>
          <p:cNvPicPr>
            <a:picLocks noChangeAspect="1"/>
          </p:cNvPicPr>
          <p:nvPr/>
        </p:nvPicPr>
        <p:blipFill>
          <a:blip r:embed="rId4"/>
          <a:stretch>
            <a:fillRect/>
          </a:stretch>
        </p:blipFill>
        <p:spPr>
          <a:xfrm>
            <a:off x="6248400" y="2345188"/>
            <a:ext cx="5112544" cy="3322531"/>
          </a:xfrm>
          <a:prstGeom prst="rect">
            <a:avLst/>
          </a:prstGeom>
        </p:spPr>
      </p:pic>
    </p:spTree>
    <p:extLst>
      <p:ext uri="{BB962C8B-B14F-4D97-AF65-F5344CB8AC3E}">
        <p14:creationId xmlns:p14="http://schemas.microsoft.com/office/powerpoint/2010/main" val="460225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lstStyle/>
          <a:p>
            <a:pPr algn="ctr"/>
            <a:r>
              <a:rPr lang="en-US">
                <a:latin typeface="Palatino Linotype"/>
              </a:rPr>
              <a:t>Results 1A</a:t>
            </a:r>
            <a:endParaRPr lang="en-US" dirty="0"/>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a:xfrm>
            <a:off x="838200" y="1726546"/>
            <a:ext cx="10515600" cy="4486275"/>
          </a:xfrm>
        </p:spPr>
        <p:txBody>
          <a:bodyPr vert="horz" lIns="91440" tIns="45720" rIns="91440" bIns="45720" rtlCol="0" anchor="t">
            <a:normAutofit/>
          </a:bodyPr>
          <a:lstStyle/>
          <a:p>
            <a:r>
              <a:rPr lang="en-US" dirty="0">
                <a:latin typeface="Palatino Linotype"/>
              </a:rPr>
              <a:t>Price has a significantly negative impact on the consumer utility</a:t>
            </a:r>
          </a:p>
          <a:p>
            <a:r>
              <a:rPr lang="en-US" dirty="0">
                <a:latin typeface="Palatino Linotype"/>
              </a:rPr>
              <a:t>All attribute coefficients are significantly positive</a:t>
            </a:r>
          </a:p>
          <a:p>
            <a:pPr marL="800100" lvl="1" indent="-342900">
              <a:buFont typeface="Wingdings" panose="020B0604020202020204" pitchFamily="34" charset="0"/>
              <a:buChar char="Ø"/>
            </a:pPr>
            <a:r>
              <a:rPr lang="en-US" dirty="0">
                <a:latin typeface="Palatino Linotype"/>
              </a:rPr>
              <a:t>Higher utility for local or Missouri Grown vs. those without</a:t>
            </a:r>
          </a:p>
          <a:p>
            <a:pPr marL="800100" lvl="1" indent="-342900">
              <a:buFont typeface="Wingdings" panose="020B0604020202020204" pitchFamily="34" charset="0"/>
              <a:buChar char="Ø"/>
            </a:pPr>
            <a:r>
              <a:rPr lang="en-US" dirty="0">
                <a:latin typeface="Palatino Linotype"/>
              </a:rPr>
              <a:t>Higher utility for organic or reduced pesticide use vs. conventional</a:t>
            </a:r>
            <a:endParaRPr lang="en-US" dirty="0"/>
          </a:p>
          <a:p>
            <a:pPr marL="800100" lvl="1" indent="-342900">
              <a:buFont typeface="Wingdings" panose="020B0604020202020204" pitchFamily="34" charset="0"/>
              <a:buChar char="Ø"/>
            </a:pPr>
            <a:r>
              <a:rPr lang="en-US" dirty="0">
                <a:latin typeface="Palatino Linotype"/>
              </a:rPr>
              <a:t>Higher utility for tomatoes produced by small, medium, or large family farms vs. produced by large corporations</a:t>
            </a:r>
          </a:p>
          <a:p>
            <a:r>
              <a:rPr lang="en-US" dirty="0">
                <a:latin typeface="Palatino Linotype"/>
              </a:rPr>
              <a:t>Heterogeneity in preferences for price and non-price attributes</a:t>
            </a:r>
          </a:p>
          <a:p>
            <a:pPr marL="0" indent="0">
              <a:buNone/>
            </a:pPr>
            <a:endParaRPr lang="en-US" dirty="0">
              <a:latin typeface="Palatino Linotype"/>
            </a:endParaRPr>
          </a:p>
        </p:txBody>
      </p:sp>
    </p:spTree>
    <p:extLst>
      <p:ext uri="{BB962C8B-B14F-4D97-AF65-F5344CB8AC3E}">
        <p14:creationId xmlns:p14="http://schemas.microsoft.com/office/powerpoint/2010/main" val="337356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838199" y="365125"/>
            <a:ext cx="10850217" cy="1325563"/>
          </a:xfrm>
        </p:spPr>
        <p:txBody>
          <a:bodyPr>
            <a:normAutofit/>
          </a:bodyPr>
          <a:lstStyle/>
          <a:p>
            <a:pPr algn="ctr"/>
            <a:r>
              <a:rPr lang="en-US" sz="3600" dirty="0"/>
              <a:t>WTP by Attribute-specific Level ($/lbs.)</a:t>
            </a:r>
          </a:p>
        </p:txBody>
      </p:sp>
      <p:pic>
        <p:nvPicPr>
          <p:cNvPr id="12" name="Picture 11">
            <a:extLst>
              <a:ext uri="{FF2B5EF4-FFF2-40B4-BE49-F238E27FC236}">
                <a16:creationId xmlns:a16="http://schemas.microsoft.com/office/drawing/2014/main" id="{2E3470EA-8E22-4D96-8C01-2BB46032A29D}"/>
              </a:ext>
            </a:extLst>
          </p:cNvPr>
          <p:cNvPicPr>
            <a:picLocks noChangeAspect="1"/>
          </p:cNvPicPr>
          <p:nvPr/>
        </p:nvPicPr>
        <p:blipFill rotWithShape="1">
          <a:blip r:embed="rId3"/>
          <a:srcRect r="37839"/>
          <a:stretch/>
        </p:blipFill>
        <p:spPr>
          <a:xfrm>
            <a:off x="503584" y="1690688"/>
            <a:ext cx="6379829" cy="4060142"/>
          </a:xfrm>
          <a:prstGeom prst="rect">
            <a:avLst/>
          </a:prstGeom>
        </p:spPr>
      </p:pic>
      <p:sp>
        <p:nvSpPr>
          <p:cNvPr id="4" name="TextBox 3">
            <a:extLst>
              <a:ext uri="{FF2B5EF4-FFF2-40B4-BE49-F238E27FC236}">
                <a16:creationId xmlns:a16="http://schemas.microsoft.com/office/drawing/2014/main" id="{F28BED3A-E9F4-3E6F-F00E-FB8334CC0B2E}"/>
              </a:ext>
            </a:extLst>
          </p:cNvPr>
          <p:cNvSpPr txBox="1"/>
          <p:nvPr/>
        </p:nvSpPr>
        <p:spPr>
          <a:xfrm>
            <a:off x="7199973" y="1690688"/>
            <a:ext cx="4153828" cy="4154984"/>
          </a:xfrm>
          <a:prstGeom prst="rect">
            <a:avLst/>
          </a:prstGeom>
          <a:noFill/>
        </p:spPr>
        <p:txBody>
          <a:bodyPr wrap="square">
            <a:spAutoFit/>
          </a:bodyPr>
          <a:lstStyle/>
          <a:p>
            <a:pPr marL="342900" indent="-342900">
              <a:buFont typeface="Arial" panose="020B0604020202020204" pitchFamily="34" charset="0"/>
              <a:buChar char="•"/>
            </a:pPr>
            <a:r>
              <a:rPr lang="en-US" sz="2400" dirty="0">
                <a:latin typeface="Palatino Linotype" panose="02040502050505030304" pitchFamily="18" charset="0"/>
              </a:rPr>
              <a:t>The mean WTP for an attribute is computed by the ratio of attribute coefficients to the price coefficient.</a:t>
            </a:r>
          </a:p>
          <a:p>
            <a:pPr marL="342900" indent="-342900">
              <a:buFont typeface="Arial" panose="020B0604020202020204" pitchFamily="34" charset="0"/>
              <a:buChar char="•"/>
            </a:pPr>
            <a:r>
              <a:rPr lang="en-US" sz="2400" dirty="0">
                <a:latin typeface="Palatino Linotype" panose="02040502050505030304" pitchFamily="18" charset="0"/>
              </a:rPr>
              <a:t>The largest premium is for organic, followed by Missouri Grown logo label, family farm producer, local, and reduced pesticide use.</a:t>
            </a:r>
          </a:p>
        </p:txBody>
      </p:sp>
    </p:spTree>
    <p:extLst>
      <p:ext uri="{BB962C8B-B14F-4D97-AF65-F5344CB8AC3E}">
        <p14:creationId xmlns:p14="http://schemas.microsoft.com/office/powerpoint/2010/main" val="317910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lstStyle/>
          <a:p>
            <a:pPr algn="ctr"/>
            <a:r>
              <a:rPr lang="en-US">
                <a:latin typeface="Palatino Linotype"/>
              </a:rPr>
              <a:t>Results 1B</a:t>
            </a:r>
            <a:endParaRPr lang="en-US"/>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a:xfrm>
            <a:off x="838200" y="1726546"/>
            <a:ext cx="10515600" cy="4486275"/>
          </a:xfrm>
        </p:spPr>
        <p:txBody>
          <a:bodyPr vert="horz" lIns="91440" tIns="45720" rIns="91440" bIns="45720" rtlCol="0" anchor="t">
            <a:normAutofit/>
          </a:bodyPr>
          <a:lstStyle/>
          <a:p>
            <a:r>
              <a:rPr lang="en-US" dirty="0">
                <a:latin typeface="Palatino Linotype"/>
              </a:rPr>
              <a:t>The mean WTP for an attribute is computed by the ratio of attribute coefficients to the price coefficient.</a:t>
            </a:r>
            <a:endParaRPr lang="en-US" dirty="0"/>
          </a:p>
          <a:p>
            <a:r>
              <a:rPr lang="en-US" dirty="0">
                <a:latin typeface="Palatino Linotype"/>
              </a:rPr>
              <a:t>The largest premium is for organic, followed by Missouri Grown logo label, family farm producer, local, and reduced pesticide use.</a:t>
            </a:r>
            <a:endParaRPr lang="en-US" dirty="0"/>
          </a:p>
          <a:p>
            <a:endParaRPr lang="en-US" dirty="0">
              <a:latin typeface="Palatino Linotype"/>
            </a:endParaRPr>
          </a:p>
          <a:p>
            <a:pPr marL="0" indent="0">
              <a:buNone/>
            </a:pPr>
            <a:endParaRPr lang="en-US" dirty="0">
              <a:latin typeface="Palatino Linotype"/>
            </a:endParaRPr>
          </a:p>
        </p:txBody>
      </p:sp>
    </p:spTree>
    <p:extLst>
      <p:ext uri="{BB962C8B-B14F-4D97-AF65-F5344CB8AC3E}">
        <p14:creationId xmlns:p14="http://schemas.microsoft.com/office/powerpoint/2010/main" val="1400919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lstStyle/>
          <a:p>
            <a:r>
              <a:rPr lang="en-US" dirty="0"/>
              <a:t>Empirical Model 2</a:t>
            </a:r>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p:txBody>
          <a:bodyPr>
            <a:normAutofit/>
          </a:bodyPr>
          <a:lstStyle/>
          <a:p>
            <a:pPr marL="0" indent="0">
              <a:buNone/>
            </a:pPr>
            <a:r>
              <a:rPr lang="en-US" b="1" u="sng" dirty="0"/>
              <a:t>Full model</a:t>
            </a:r>
            <a:r>
              <a:rPr lang="en-US" dirty="0"/>
              <a:t>: Incorporated the consumer awareness of Missouri Grown and attitude to farms to the basic model to examine possible interaction effects on the coefficients of MG and local</a:t>
            </a:r>
          </a:p>
          <a:p>
            <a:pPr marL="0" indent="0">
              <a:buNone/>
            </a:pPr>
            <a:endParaRPr lang="en-US" dirty="0"/>
          </a:p>
          <a:p>
            <a:endParaRPr lang="en-US" sz="2400" b="1" dirty="0"/>
          </a:p>
          <a:p>
            <a:pPr marL="0" indent="0">
              <a:buNone/>
            </a:pPr>
            <a:endParaRPr lang="en-US" sz="2400" b="1" dirty="0"/>
          </a:p>
          <a:p>
            <a:pPr marL="0" indent="0">
              <a:buNone/>
            </a:pPr>
            <a:endParaRPr lang="en-US" sz="2400" b="1" dirty="0"/>
          </a:p>
        </p:txBody>
      </p:sp>
      <p:pic>
        <p:nvPicPr>
          <p:cNvPr id="6" name="Picture 5">
            <a:extLst>
              <a:ext uri="{FF2B5EF4-FFF2-40B4-BE49-F238E27FC236}">
                <a16:creationId xmlns:a16="http://schemas.microsoft.com/office/drawing/2014/main" id="{CECBF70E-C453-4981-A96C-5182E2E382B1}"/>
              </a:ext>
            </a:extLst>
          </p:cNvPr>
          <p:cNvPicPr>
            <a:picLocks noChangeAspect="1"/>
          </p:cNvPicPr>
          <p:nvPr/>
        </p:nvPicPr>
        <p:blipFill>
          <a:blip r:embed="rId3"/>
          <a:stretch>
            <a:fillRect/>
          </a:stretch>
        </p:blipFill>
        <p:spPr>
          <a:xfrm>
            <a:off x="1557251" y="3689465"/>
            <a:ext cx="9077498" cy="1876425"/>
          </a:xfrm>
          <a:prstGeom prst="rect">
            <a:avLst/>
          </a:prstGeom>
        </p:spPr>
      </p:pic>
      <p:cxnSp>
        <p:nvCxnSpPr>
          <p:cNvPr id="5" name="Straight Connector 4">
            <a:extLst>
              <a:ext uri="{FF2B5EF4-FFF2-40B4-BE49-F238E27FC236}">
                <a16:creationId xmlns:a16="http://schemas.microsoft.com/office/drawing/2014/main" id="{6964C66C-21DE-75E2-1DAB-281F847C9A3F}"/>
              </a:ext>
            </a:extLst>
          </p:cNvPr>
          <p:cNvCxnSpPr/>
          <p:nvPr/>
        </p:nvCxnSpPr>
        <p:spPr>
          <a:xfrm>
            <a:off x="5952565" y="4625789"/>
            <a:ext cx="4338917" cy="0"/>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7" name="Straight Connector 6">
            <a:extLst>
              <a:ext uri="{FF2B5EF4-FFF2-40B4-BE49-F238E27FC236}">
                <a16:creationId xmlns:a16="http://schemas.microsoft.com/office/drawing/2014/main" id="{F5702045-A272-8B81-0A3D-C30940A4D596}"/>
              </a:ext>
            </a:extLst>
          </p:cNvPr>
          <p:cNvCxnSpPr>
            <a:cxnSpLocks/>
          </p:cNvCxnSpPr>
          <p:nvPr/>
        </p:nvCxnSpPr>
        <p:spPr>
          <a:xfrm>
            <a:off x="3343835" y="4939554"/>
            <a:ext cx="6015318" cy="0"/>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9" name="Straight Connector 8">
            <a:extLst>
              <a:ext uri="{FF2B5EF4-FFF2-40B4-BE49-F238E27FC236}">
                <a16:creationId xmlns:a16="http://schemas.microsoft.com/office/drawing/2014/main" id="{FD354E5C-C74B-457B-2DC9-9FE72B82EA89}"/>
              </a:ext>
            </a:extLst>
          </p:cNvPr>
          <p:cNvCxnSpPr>
            <a:cxnSpLocks/>
          </p:cNvCxnSpPr>
          <p:nvPr/>
        </p:nvCxnSpPr>
        <p:spPr>
          <a:xfrm>
            <a:off x="3343835" y="5226425"/>
            <a:ext cx="5423647" cy="0"/>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11" name="Straight Connector 10">
            <a:extLst>
              <a:ext uri="{FF2B5EF4-FFF2-40B4-BE49-F238E27FC236}">
                <a16:creationId xmlns:a16="http://schemas.microsoft.com/office/drawing/2014/main" id="{397E0FE7-70F1-E480-5383-5F3175F1420D}"/>
              </a:ext>
            </a:extLst>
          </p:cNvPr>
          <p:cNvCxnSpPr>
            <a:cxnSpLocks/>
          </p:cNvCxnSpPr>
          <p:nvPr/>
        </p:nvCxnSpPr>
        <p:spPr>
          <a:xfrm>
            <a:off x="2788023" y="5565890"/>
            <a:ext cx="6571130" cy="0"/>
          </a:xfrm>
          <a:prstGeom prst="line">
            <a:avLst/>
          </a:prstGeom>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3748792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0" name="Flowchart: Document 19">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838200" y="171162"/>
            <a:ext cx="2840182" cy="2371148"/>
          </a:xfrm>
          <a:prstGeom prst="ellipse">
            <a:avLst/>
          </a:prstGeom>
        </p:spPr>
        <p:txBody>
          <a:bodyPr vert="horz" lIns="91440" tIns="45720" rIns="91440" bIns="45720" rtlCol="0" anchor="ctr">
            <a:normAutofit/>
          </a:bodyPr>
          <a:lstStyle/>
          <a:p>
            <a:r>
              <a:rPr lang="en-US" sz="3200" kern="1200" dirty="0">
                <a:solidFill>
                  <a:srgbClr val="FFFFFF"/>
                </a:solidFill>
              </a:rPr>
              <a:t>Results 2</a:t>
            </a:r>
          </a:p>
        </p:txBody>
      </p:sp>
      <p:pic>
        <p:nvPicPr>
          <p:cNvPr id="8" name="Content Placeholder 7">
            <a:extLst>
              <a:ext uri="{FF2B5EF4-FFF2-40B4-BE49-F238E27FC236}">
                <a16:creationId xmlns:a16="http://schemas.microsoft.com/office/drawing/2014/main" id="{628E00BD-FD75-45CB-B47B-ADA07244C251}"/>
              </a:ext>
            </a:extLst>
          </p:cNvPr>
          <p:cNvPicPr>
            <a:picLocks noGrp="1" noChangeAspect="1"/>
          </p:cNvPicPr>
          <p:nvPr>
            <p:ph idx="1"/>
          </p:nvPr>
        </p:nvPicPr>
        <p:blipFill>
          <a:blip r:embed="rId3"/>
          <a:stretch>
            <a:fillRect/>
          </a:stretch>
        </p:blipFill>
        <p:spPr>
          <a:xfrm>
            <a:off x="4207933" y="823367"/>
            <a:ext cx="7347537" cy="5212241"/>
          </a:xfrm>
          <a:prstGeom prst="rect">
            <a:avLst/>
          </a:prstGeom>
        </p:spPr>
      </p:pic>
    </p:spTree>
    <p:extLst>
      <p:ext uri="{BB962C8B-B14F-4D97-AF65-F5344CB8AC3E}">
        <p14:creationId xmlns:p14="http://schemas.microsoft.com/office/powerpoint/2010/main" val="580059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96918796-2918-40D6-BE3A-4600C47FCD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Content Placeholder 7">
            <a:extLst>
              <a:ext uri="{FF2B5EF4-FFF2-40B4-BE49-F238E27FC236}">
                <a16:creationId xmlns:a16="http://schemas.microsoft.com/office/drawing/2014/main" id="{628E00BD-FD75-45CB-B47B-ADA07244C251}"/>
              </a:ext>
            </a:extLst>
          </p:cNvPr>
          <p:cNvPicPr>
            <a:picLocks noGrp="1" noChangeAspect="1"/>
          </p:cNvPicPr>
          <p:nvPr>
            <p:ph idx="1"/>
          </p:nvPr>
        </p:nvPicPr>
        <p:blipFill>
          <a:blip r:embed="rId3"/>
          <a:stretch>
            <a:fillRect/>
          </a:stretch>
        </p:blipFill>
        <p:spPr>
          <a:xfrm>
            <a:off x="268620" y="1585658"/>
            <a:ext cx="6114908" cy="4523610"/>
          </a:xfrm>
          <a:prstGeom prst="rect">
            <a:avLst/>
          </a:prstGeom>
        </p:spPr>
      </p:pic>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838200" y="672747"/>
            <a:ext cx="10515600" cy="715556"/>
          </a:xfrm>
          <a:prstGeom prst="ellipse">
            <a:avLst/>
          </a:prstGeom>
        </p:spPr>
        <p:txBody>
          <a:bodyPr vert="horz" lIns="91440" tIns="45720" rIns="91440" bIns="45720" rtlCol="0">
            <a:normAutofit/>
          </a:bodyPr>
          <a:lstStyle/>
          <a:p>
            <a:pPr algn="ctr"/>
            <a:r>
              <a:rPr lang="en-US" sz="3000" kern="1200" dirty="0">
                <a:solidFill>
                  <a:schemeClr val="bg1"/>
                </a:solidFill>
              </a:rPr>
              <a:t>Results 2</a:t>
            </a:r>
          </a:p>
        </p:txBody>
      </p:sp>
      <p:cxnSp>
        <p:nvCxnSpPr>
          <p:cNvPr id="12" name="Straight Connector 11">
            <a:extLst>
              <a:ext uri="{FF2B5EF4-FFF2-40B4-BE49-F238E27FC236}">
                <a16:creationId xmlns:a16="http://schemas.microsoft.com/office/drawing/2014/main" id="{2969665C-AEFC-184B-A9BC-EAAC5C95B96D}"/>
              </a:ext>
            </a:extLst>
          </p:cNvPr>
          <p:cNvCxnSpPr/>
          <p:nvPr/>
        </p:nvCxnSpPr>
        <p:spPr>
          <a:xfrm>
            <a:off x="5131200" y="5167389"/>
            <a:ext cx="775448" cy="0"/>
          </a:xfrm>
          <a:prstGeom prst="line">
            <a:avLst/>
          </a:prstGeom>
          <a:ln w="57150"/>
        </p:spPr>
        <p:style>
          <a:lnRef idx="2">
            <a:schemeClr val="accent2"/>
          </a:lnRef>
          <a:fillRef idx="0">
            <a:schemeClr val="accent2"/>
          </a:fillRef>
          <a:effectRef idx="1">
            <a:schemeClr val="accent2"/>
          </a:effectRef>
          <a:fontRef idx="minor">
            <a:schemeClr val="tx1"/>
          </a:fontRef>
        </p:style>
      </p:cxnSp>
      <p:cxnSp>
        <p:nvCxnSpPr>
          <p:cNvPr id="13" name="Straight Connector 12">
            <a:extLst>
              <a:ext uri="{FF2B5EF4-FFF2-40B4-BE49-F238E27FC236}">
                <a16:creationId xmlns:a16="http://schemas.microsoft.com/office/drawing/2014/main" id="{11868563-6D92-1744-7038-6710321EC38F}"/>
              </a:ext>
            </a:extLst>
          </p:cNvPr>
          <p:cNvCxnSpPr/>
          <p:nvPr/>
        </p:nvCxnSpPr>
        <p:spPr>
          <a:xfrm>
            <a:off x="5186026" y="5785246"/>
            <a:ext cx="775448" cy="0"/>
          </a:xfrm>
          <a:prstGeom prst="line">
            <a:avLst/>
          </a:prstGeom>
          <a:ln w="57150"/>
        </p:spPr>
        <p:style>
          <a:lnRef idx="2">
            <a:schemeClr val="accent2"/>
          </a:lnRef>
          <a:fillRef idx="0">
            <a:schemeClr val="accent2"/>
          </a:fillRef>
          <a:effectRef idx="1">
            <a:schemeClr val="accent2"/>
          </a:effectRef>
          <a:fontRef idx="minor">
            <a:schemeClr val="tx1"/>
          </a:fontRef>
        </p:style>
      </p:cxnSp>
      <p:sp>
        <p:nvSpPr>
          <p:cNvPr id="14" name="TextBox 13">
            <a:extLst>
              <a:ext uri="{FF2B5EF4-FFF2-40B4-BE49-F238E27FC236}">
                <a16:creationId xmlns:a16="http://schemas.microsoft.com/office/drawing/2014/main" id="{B1C5DA81-555C-6027-2D38-50DACD039006}"/>
              </a:ext>
            </a:extLst>
          </p:cNvPr>
          <p:cNvSpPr txBox="1"/>
          <p:nvPr/>
        </p:nvSpPr>
        <p:spPr>
          <a:xfrm>
            <a:off x="6383528" y="1630262"/>
            <a:ext cx="5330283" cy="4154984"/>
          </a:xfrm>
          <a:prstGeom prst="rect">
            <a:avLst/>
          </a:prstGeom>
          <a:noFill/>
        </p:spPr>
        <p:txBody>
          <a:bodyPr wrap="square">
            <a:spAutoFit/>
          </a:bodyPr>
          <a:lstStyle/>
          <a:p>
            <a:r>
              <a:rPr lang="en-US" sz="2400" b="1" dirty="0">
                <a:latin typeface="Palatino Linotype"/>
              </a:rPr>
              <a:t>Significance of interaction effects</a:t>
            </a:r>
            <a:endParaRPr lang="en-US" sz="2400" b="1" dirty="0"/>
          </a:p>
          <a:p>
            <a:pPr marL="914400" lvl="1" indent="-457200">
              <a:buFont typeface="Wingdings" panose="020B0604020202020204" pitchFamily="34" charset="0"/>
              <a:buChar char="Ø"/>
            </a:pPr>
            <a:r>
              <a:rPr lang="en-US" sz="2400" dirty="0">
                <a:latin typeface="Palatino Linotype"/>
              </a:rPr>
              <a:t>When respondents are aware of the Missouri Grown logo, they are more likely to buy MG products but less likely to buy local products </a:t>
            </a:r>
          </a:p>
          <a:p>
            <a:pPr marL="914400" lvl="1" indent="-457200">
              <a:buFont typeface="Wingdings" panose="020B0604020202020204" pitchFamily="34" charset="0"/>
              <a:buChar char="Ø"/>
            </a:pPr>
            <a:r>
              <a:rPr lang="en-US" sz="2400" dirty="0">
                <a:latin typeface="Palatino Linotype"/>
              </a:rPr>
              <a:t>When respondents support Missouri farms, they are more likely to buy MG products but less likely to buy local products</a:t>
            </a:r>
          </a:p>
        </p:txBody>
      </p:sp>
    </p:spTree>
    <p:extLst>
      <p:ext uri="{BB962C8B-B14F-4D97-AF65-F5344CB8AC3E}">
        <p14:creationId xmlns:p14="http://schemas.microsoft.com/office/powerpoint/2010/main" val="270210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2551781" y="498848"/>
            <a:ext cx="4509236" cy="1139139"/>
          </a:xfrm>
        </p:spPr>
        <p:txBody>
          <a:bodyPr>
            <a:normAutofit/>
          </a:bodyPr>
          <a:lstStyle/>
          <a:p>
            <a:pPr algn="ctr"/>
            <a:r>
              <a:rPr lang="en-US" sz="3600" dirty="0">
                <a:latin typeface="Palatino Linotype" panose="02040502050505030304" pitchFamily="18" charset="0"/>
              </a:rPr>
              <a:t>Background </a:t>
            </a:r>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a:xfrm>
            <a:off x="523767" y="1698683"/>
            <a:ext cx="8170817" cy="4029132"/>
          </a:xfrm>
        </p:spPr>
        <p:txBody>
          <a:bodyPr anchor="t">
            <a:normAutofit/>
          </a:bodyPr>
          <a:lstStyle/>
          <a:p>
            <a:r>
              <a:rPr lang="en-US" sz="2400" dirty="0">
                <a:latin typeface="Palatino Linotype" panose="02040502050505030304" pitchFamily="18" charset="0"/>
              </a:rPr>
              <a:t>Sales of local food totaled </a:t>
            </a:r>
            <a:r>
              <a:rPr lang="en-US" sz="2400" b="1" dirty="0">
                <a:latin typeface="Palatino Linotype" panose="02040502050505030304" pitchFamily="18" charset="0"/>
              </a:rPr>
              <a:t>$11.8 billion</a:t>
            </a:r>
            <a:r>
              <a:rPr lang="en-US" sz="2400" dirty="0">
                <a:latin typeface="Palatino Linotype" panose="02040502050505030304" pitchFamily="18" charset="0"/>
              </a:rPr>
              <a:t> in 2017, which increased by </a:t>
            </a:r>
            <a:r>
              <a:rPr lang="en-US" sz="2400" b="1" dirty="0">
                <a:latin typeface="Palatino Linotype" panose="02040502050505030304" pitchFamily="18" charset="0"/>
              </a:rPr>
              <a:t>36%</a:t>
            </a:r>
            <a:r>
              <a:rPr lang="en-US" sz="2400" dirty="0">
                <a:latin typeface="Palatino Linotype" panose="02040502050505030304" pitchFamily="18" charset="0"/>
              </a:rPr>
              <a:t> compared to 2015 in the U.S. (USDA NASS, 2020)</a:t>
            </a:r>
          </a:p>
          <a:p>
            <a:r>
              <a:rPr lang="en-US" sz="2400" dirty="0">
                <a:latin typeface="Palatino Linotype" panose="02040502050505030304" pitchFamily="18" charset="0"/>
              </a:rPr>
              <a:t>In the era of COVID-19, </a:t>
            </a:r>
            <a:r>
              <a:rPr lang="en-US" sz="2400" b="1" i="0" dirty="0">
                <a:effectLst/>
                <a:latin typeface="Palatino Linotype" panose="02040502050505030304" pitchFamily="18" charset="0"/>
              </a:rPr>
              <a:t>local foods and locall</a:t>
            </a:r>
            <a:r>
              <a:rPr lang="en-US" sz="2400" b="1" dirty="0">
                <a:latin typeface="Palatino Linotype" panose="02040502050505030304" pitchFamily="18" charset="0"/>
              </a:rPr>
              <a:t>y-</a:t>
            </a:r>
            <a:r>
              <a:rPr lang="en-US" sz="2400" b="1" i="0" dirty="0">
                <a:effectLst/>
                <a:latin typeface="Palatino Linotype" panose="02040502050505030304" pitchFamily="18" charset="0"/>
              </a:rPr>
              <a:t>sourced</a:t>
            </a:r>
            <a:r>
              <a:rPr lang="en-US" sz="2400" b="1" dirty="0">
                <a:latin typeface="Palatino Linotype" panose="02040502050505030304" pitchFamily="18" charset="0"/>
              </a:rPr>
              <a:t> ingredients </a:t>
            </a:r>
            <a:r>
              <a:rPr lang="en-US" sz="2400" dirty="0">
                <a:latin typeface="Palatino Linotype" panose="02040502050505030304" pitchFamily="18" charset="0"/>
              </a:rPr>
              <a:t>have been increasingly important for consumer purchasing decisions</a:t>
            </a:r>
            <a:endParaRPr lang="en-US" sz="2400" i="0" dirty="0">
              <a:effectLst/>
              <a:latin typeface="Palatino Linotype" panose="02040502050505030304" pitchFamily="18" charset="0"/>
            </a:endParaRPr>
          </a:p>
          <a:p>
            <a:r>
              <a:rPr lang="en-US" sz="2400" b="1" dirty="0">
                <a:latin typeface="Palatino Linotype" panose="02040502050505030304" pitchFamily="18" charset="0"/>
              </a:rPr>
              <a:t>State-branded food: </a:t>
            </a:r>
            <a:r>
              <a:rPr lang="en-US" sz="2400" dirty="0">
                <a:latin typeface="Palatino Linotype" panose="02040502050505030304" pitchFamily="18" charset="0"/>
              </a:rPr>
              <a:t>locally produced or manufactured food comes with a </a:t>
            </a:r>
            <a:r>
              <a:rPr lang="en-US" sz="2400" b="1" dirty="0">
                <a:latin typeface="Palatino Linotype" panose="02040502050505030304" pitchFamily="18" charset="0"/>
              </a:rPr>
              <a:t>State logo: </a:t>
            </a:r>
          </a:p>
          <a:p>
            <a:pPr lvl="1"/>
            <a:r>
              <a:rPr lang="en-US" sz="1800" dirty="0">
                <a:latin typeface="Palatino Linotype" panose="02040502050505030304" pitchFamily="18" charset="0"/>
              </a:rPr>
              <a:t>Go Texas, Tennessee Pride, Fresh Florida, PA Preferred, Colorado Grown, CA Grown, Missouri Grown, etc. </a:t>
            </a:r>
          </a:p>
          <a:p>
            <a:pPr marL="0" indent="0">
              <a:buNone/>
            </a:pPr>
            <a:endParaRPr lang="en-US" sz="2400" dirty="0">
              <a:latin typeface="Palatino Linotype" panose="02040502050505030304" pitchFamily="18" charset="0"/>
            </a:endParaRPr>
          </a:p>
        </p:txBody>
      </p:sp>
      <p:pic>
        <p:nvPicPr>
          <p:cNvPr id="13" name="Picture 12">
            <a:extLst>
              <a:ext uri="{FF2B5EF4-FFF2-40B4-BE49-F238E27FC236}">
                <a16:creationId xmlns:a16="http://schemas.microsoft.com/office/drawing/2014/main" id="{3517BC10-5300-4E3E-B4B5-9FC40A84C686}"/>
              </a:ext>
            </a:extLst>
          </p:cNvPr>
          <p:cNvPicPr>
            <a:picLocks noChangeAspect="1"/>
          </p:cNvPicPr>
          <p:nvPr/>
        </p:nvPicPr>
        <p:blipFill rotWithShape="1">
          <a:blip r:embed="rId3"/>
          <a:srcRect t="1500" r="12" b="12"/>
          <a:stretch/>
        </p:blipFill>
        <p:spPr>
          <a:xfrm>
            <a:off x="8891809" y="3377907"/>
            <a:ext cx="3072383" cy="3072383"/>
          </a:xfrm>
          <a:custGeom>
            <a:avLst/>
            <a:gdLst/>
            <a:ahLst/>
            <a:cxnLst/>
            <a:rect l="l" t="t" r="r" b="b"/>
            <a:pathLst>
              <a:path w="1956816" h="1956816">
                <a:moveTo>
                  <a:pt x="978408" y="0"/>
                </a:moveTo>
                <a:cubicBezTo>
                  <a:pt x="1518768" y="0"/>
                  <a:pt x="1956816" y="438048"/>
                  <a:pt x="1956816" y="978408"/>
                </a:cubicBezTo>
                <a:cubicBezTo>
                  <a:pt x="1956816" y="1518768"/>
                  <a:pt x="1518768" y="1956816"/>
                  <a:pt x="978408" y="1956816"/>
                </a:cubicBezTo>
                <a:cubicBezTo>
                  <a:pt x="438048" y="1956816"/>
                  <a:pt x="0" y="1518768"/>
                  <a:pt x="0" y="978408"/>
                </a:cubicBezTo>
                <a:cubicBezTo>
                  <a:pt x="0" y="438048"/>
                  <a:pt x="438048" y="0"/>
                  <a:pt x="978408" y="0"/>
                </a:cubicBezTo>
                <a:close/>
              </a:path>
            </a:pathLst>
          </a:custGeom>
        </p:spPr>
      </p:pic>
      <p:pic>
        <p:nvPicPr>
          <p:cNvPr id="9" name="Picture 8">
            <a:extLst>
              <a:ext uri="{FF2B5EF4-FFF2-40B4-BE49-F238E27FC236}">
                <a16:creationId xmlns:a16="http://schemas.microsoft.com/office/drawing/2014/main" id="{3B6C3E23-0609-4999-A80F-99A69DD82ED5}"/>
              </a:ext>
            </a:extLst>
          </p:cNvPr>
          <p:cNvPicPr>
            <a:picLocks noChangeAspect="1"/>
          </p:cNvPicPr>
          <p:nvPr/>
        </p:nvPicPr>
        <p:blipFill rotWithShape="1">
          <a:blip r:embed="rId4"/>
          <a:srcRect r="9632" b="-3"/>
          <a:stretch/>
        </p:blipFill>
        <p:spPr>
          <a:xfrm>
            <a:off x="9100325" y="407710"/>
            <a:ext cx="2743200" cy="2743200"/>
          </a:xfrm>
          <a:custGeom>
            <a:avLst/>
            <a:gdLst/>
            <a:ahLst/>
            <a:cxnLst/>
            <a:rect l="l" t="t" r="r" b="b"/>
            <a:pathLst>
              <a:path w="2834640" h="2834640">
                <a:moveTo>
                  <a:pt x="1417320" y="0"/>
                </a:moveTo>
                <a:cubicBezTo>
                  <a:pt x="2200084" y="0"/>
                  <a:pt x="2834640" y="634556"/>
                  <a:pt x="2834640" y="1417320"/>
                </a:cubicBezTo>
                <a:cubicBezTo>
                  <a:pt x="2834640" y="2200084"/>
                  <a:pt x="2200084" y="2834640"/>
                  <a:pt x="1417320" y="2834640"/>
                </a:cubicBezTo>
                <a:cubicBezTo>
                  <a:pt x="634556" y="2834640"/>
                  <a:pt x="0" y="2200084"/>
                  <a:pt x="0" y="1417320"/>
                </a:cubicBezTo>
                <a:cubicBezTo>
                  <a:pt x="0" y="634556"/>
                  <a:pt x="634556" y="0"/>
                  <a:pt x="1417320" y="0"/>
                </a:cubicBezTo>
                <a:close/>
              </a:path>
            </a:pathLst>
          </a:custGeom>
        </p:spPr>
      </p:pic>
      <p:pic>
        <p:nvPicPr>
          <p:cNvPr id="2050" name="Picture 2">
            <a:extLst>
              <a:ext uri="{FF2B5EF4-FFF2-40B4-BE49-F238E27FC236}">
                <a16:creationId xmlns:a16="http://schemas.microsoft.com/office/drawing/2014/main" id="{8B41FFDA-E376-352D-3217-DC599F1D05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1832" y="4950087"/>
            <a:ext cx="1981200" cy="172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9430478"/>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96918796-2918-40D6-BE3A-4600C47FCD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F9493859-F9D4-0CCD-4290-4EBEFBC6DE00}"/>
              </a:ext>
            </a:extLst>
          </p:cNvPr>
          <p:cNvPicPr>
            <a:picLocks noChangeAspect="1"/>
          </p:cNvPicPr>
          <p:nvPr/>
        </p:nvPicPr>
        <p:blipFill>
          <a:blip r:embed="rId3"/>
          <a:stretch>
            <a:fillRect/>
          </a:stretch>
        </p:blipFill>
        <p:spPr>
          <a:xfrm>
            <a:off x="838200" y="2178050"/>
            <a:ext cx="4875214" cy="2619776"/>
          </a:xfrm>
          <a:prstGeom prst="rect">
            <a:avLst/>
          </a:prstGeom>
        </p:spPr>
      </p:pic>
      <p:pic>
        <p:nvPicPr>
          <p:cNvPr id="8" name="Content Placeholder 7">
            <a:extLst>
              <a:ext uri="{FF2B5EF4-FFF2-40B4-BE49-F238E27FC236}">
                <a16:creationId xmlns:a16="http://schemas.microsoft.com/office/drawing/2014/main" id="{628E00BD-FD75-45CB-B47B-ADA07244C251}"/>
              </a:ext>
            </a:extLst>
          </p:cNvPr>
          <p:cNvPicPr>
            <a:picLocks noGrp="1" noChangeAspect="1"/>
          </p:cNvPicPr>
          <p:nvPr>
            <p:ph idx="1"/>
          </p:nvPr>
        </p:nvPicPr>
        <p:blipFill>
          <a:blip r:embed="rId4"/>
          <a:stretch>
            <a:fillRect/>
          </a:stretch>
        </p:blipFill>
        <p:spPr>
          <a:xfrm>
            <a:off x="6477000" y="2178050"/>
            <a:ext cx="4875213" cy="3606524"/>
          </a:xfrm>
          <a:prstGeom prst="rect">
            <a:avLst/>
          </a:prstGeom>
        </p:spPr>
      </p:pic>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838200" y="672747"/>
            <a:ext cx="10515600" cy="715556"/>
          </a:xfrm>
          <a:prstGeom prst="ellipse">
            <a:avLst/>
          </a:prstGeom>
        </p:spPr>
        <p:txBody>
          <a:bodyPr vert="horz" lIns="91440" tIns="45720" rIns="91440" bIns="45720" rtlCol="0">
            <a:normAutofit/>
          </a:bodyPr>
          <a:lstStyle/>
          <a:p>
            <a:pPr algn="ctr"/>
            <a:r>
              <a:rPr lang="en-US" sz="3000" kern="1200" dirty="0">
                <a:solidFill>
                  <a:schemeClr val="bg1"/>
                </a:solidFill>
              </a:rPr>
              <a:t>Results 2</a:t>
            </a:r>
          </a:p>
        </p:txBody>
      </p:sp>
      <p:sp>
        <p:nvSpPr>
          <p:cNvPr id="4" name="TextBox 3">
            <a:extLst>
              <a:ext uri="{FF2B5EF4-FFF2-40B4-BE49-F238E27FC236}">
                <a16:creationId xmlns:a16="http://schemas.microsoft.com/office/drawing/2014/main" id="{938A28DC-95A1-1FFC-2D77-06CF91F4183B}"/>
              </a:ext>
            </a:extLst>
          </p:cNvPr>
          <p:cNvSpPr txBox="1"/>
          <p:nvPr/>
        </p:nvSpPr>
        <p:spPr>
          <a:xfrm>
            <a:off x="1398494" y="1598510"/>
            <a:ext cx="3048000" cy="461665"/>
          </a:xfrm>
          <a:prstGeom prst="rect">
            <a:avLst/>
          </a:prstGeom>
          <a:noFill/>
        </p:spPr>
        <p:txBody>
          <a:bodyPr wrap="square" rtlCol="0">
            <a:spAutoFit/>
          </a:bodyPr>
          <a:lstStyle/>
          <a:p>
            <a:pPr algn="ctr"/>
            <a:r>
              <a:rPr lang="en-US" sz="2400" dirty="0">
                <a:latin typeface="Palatino Linotype" panose="02040502050505030304" pitchFamily="18" charset="0"/>
              </a:rPr>
              <a:t>Basic Model</a:t>
            </a:r>
          </a:p>
        </p:txBody>
      </p:sp>
      <p:sp>
        <p:nvSpPr>
          <p:cNvPr id="5" name="TextBox 4">
            <a:extLst>
              <a:ext uri="{FF2B5EF4-FFF2-40B4-BE49-F238E27FC236}">
                <a16:creationId xmlns:a16="http://schemas.microsoft.com/office/drawing/2014/main" id="{EB1F1BBC-A55D-373B-FACC-D91C52E7B7D8}"/>
              </a:ext>
            </a:extLst>
          </p:cNvPr>
          <p:cNvSpPr txBox="1"/>
          <p:nvPr/>
        </p:nvSpPr>
        <p:spPr>
          <a:xfrm>
            <a:off x="7346576" y="1573066"/>
            <a:ext cx="3048000" cy="461665"/>
          </a:xfrm>
          <a:prstGeom prst="rect">
            <a:avLst/>
          </a:prstGeom>
          <a:noFill/>
        </p:spPr>
        <p:txBody>
          <a:bodyPr wrap="square" rtlCol="0">
            <a:spAutoFit/>
          </a:bodyPr>
          <a:lstStyle/>
          <a:p>
            <a:pPr algn="ctr"/>
            <a:r>
              <a:rPr lang="en-US" sz="2400" dirty="0">
                <a:latin typeface="Palatino Linotype" panose="02040502050505030304" pitchFamily="18" charset="0"/>
              </a:rPr>
              <a:t>Full Model</a:t>
            </a:r>
          </a:p>
        </p:txBody>
      </p:sp>
      <p:cxnSp>
        <p:nvCxnSpPr>
          <p:cNvPr id="9" name="Straight Connector 8">
            <a:extLst>
              <a:ext uri="{FF2B5EF4-FFF2-40B4-BE49-F238E27FC236}">
                <a16:creationId xmlns:a16="http://schemas.microsoft.com/office/drawing/2014/main" id="{60FF183C-B501-96D0-ED6C-5938A9B292AD}"/>
              </a:ext>
            </a:extLst>
          </p:cNvPr>
          <p:cNvCxnSpPr>
            <a:cxnSpLocks/>
          </p:cNvCxnSpPr>
          <p:nvPr/>
        </p:nvCxnSpPr>
        <p:spPr>
          <a:xfrm>
            <a:off x="6750423" y="3443782"/>
            <a:ext cx="4240308" cy="0"/>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10" name="Straight Connector 9">
            <a:extLst>
              <a:ext uri="{FF2B5EF4-FFF2-40B4-BE49-F238E27FC236}">
                <a16:creationId xmlns:a16="http://schemas.microsoft.com/office/drawing/2014/main" id="{93BEC8A0-4D5A-AEDD-8A31-8A5304AA11E6}"/>
              </a:ext>
            </a:extLst>
          </p:cNvPr>
          <p:cNvCxnSpPr>
            <a:cxnSpLocks/>
          </p:cNvCxnSpPr>
          <p:nvPr/>
        </p:nvCxnSpPr>
        <p:spPr>
          <a:xfrm>
            <a:off x="6750423" y="3757546"/>
            <a:ext cx="4240307" cy="0"/>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12" name="Straight Connector 11">
            <a:extLst>
              <a:ext uri="{FF2B5EF4-FFF2-40B4-BE49-F238E27FC236}">
                <a16:creationId xmlns:a16="http://schemas.microsoft.com/office/drawing/2014/main" id="{2969665C-AEFC-184B-A9BC-EAAC5C95B96D}"/>
              </a:ext>
            </a:extLst>
          </p:cNvPr>
          <p:cNvCxnSpPr/>
          <p:nvPr/>
        </p:nvCxnSpPr>
        <p:spPr>
          <a:xfrm>
            <a:off x="10394576" y="5002306"/>
            <a:ext cx="775448"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3" name="Straight Connector 12">
            <a:extLst>
              <a:ext uri="{FF2B5EF4-FFF2-40B4-BE49-F238E27FC236}">
                <a16:creationId xmlns:a16="http://schemas.microsoft.com/office/drawing/2014/main" id="{11868563-6D92-1744-7038-6710321EC38F}"/>
              </a:ext>
            </a:extLst>
          </p:cNvPr>
          <p:cNvCxnSpPr/>
          <p:nvPr/>
        </p:nvCxnSpPr>
        <p:spPr>
          <a:xfrm>
            <a:off x="10394576" y="5495365"/>
            <a:ext cx="775448"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401834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lstStyle/>
          <a:p>
            <a:pPr algn="ctr"/>
            <a:r>
              <a:rPr lang="en-US">
                <a:latin typeface="Palatino Linotype"/>
              </a:rPr>
              <a:t>Results 2A</a:t>
            </a:r>
            <a:endParaRPr lang="en-US" dirty="0"/>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a:xfrm>
            <a:off x="838200" y="1726546"/>
            <a:ext cx="10515600" cy="4486275"/>
          </a:xfrm>
        </p:spPr>
        <p:txBody>
          <a:bodyPr vert="horz" lIns="91440" tIns="45720" rIns="91440" bIns="45720" rtlCol="0" anchor="t">
            <a:normAutofit/>
          </a:bodyPr>
          <a:lstStyle/>
          <a:p>
            <a:r>
              <a:rPr lang="en-US" dirty="0">
                <a:latin typeface="Palatino Linotype"/>
              </a:rPr>
              <a:t>Significance of interaction effects</a:t>
            </a:r>
            <a:endParaRPr lang="en-US" dirty="0"/>
          </a:p>
          <a:p>
            <a:pPr marL="914400" lvl="1" indent="-457200">
              <a:buFont typeface="Wingdings" panose="020B0604020202020204" pitchFamily="34" charset="0"/>
              <a:buChar char="Ø"/>
            </a:pPr>
            <a:r>
              <a:rPr lang="en-US" dirty="0">
                <a:latin typeface="Palatino Linotype"/>
              </a:rPr>
              <a:t>When respondents are aware of Missouri Grown logo, they are more likely to buy MG product, but less likely to buy local products </a:t>
            </a:r>
          </a:p>
          <a:p>
            <a:pPr marL="914400" lvl="1" indent="-457200">
              <a:buFont typeface="Wingdings" panose="020B0604020202020204" pitchFamily="34" charset="0"/>
              <a:buChar char="Ø"/>
            </a:pPr>
            <a:r>
              <a:rPr lang="en-US" dirty="0">
                <a:latin typeface="Palatino Linotype"/>
              </a:rPr>
              <a:t>When respondents support Missouri farms, they are more likely to buy MG products, but less likely to buy local products. </a:t>
            </a:r>
          </a:p>
          <a:p>
            <a:pPr marL="0" indent="0">
              <a:buNone/>
            </a:pPr>
            <a:endParaRPr lang="en-US" dirty="0">
              <a:latin typeface="Palatino Linotype"/>
            </a:endParaRPr>
          </a:p>
          <a:p>
            <a:endParaRPr lang="en-US" dirty="0">
              <a:latin typeface="Palatino Linotype"/>
            </a:endParaRPr>
          </a:p>
          <a:p>
            <a:endParaRPr lang="en-US" dirty="0">
              <a:latin typeface="Palatino Linotype"/>
            </a:endParaRPr>
          </a:p>
          <a:p>
            <a:pPr marL="0" indent="0">
              <a:buNone/>
            </a:pPr>
            <a:endParaRPr lang="en-US" dirty="0">
              <a:latin typeface="Palatino Linotype"/>
            </a:endParaRPr>
          </a:p>
        </p:txBody>
      </p:sp>
    </p:spTree>
    <p:extLst>
      <p:ext uri="{BB962C8B-B14F-4D97-AF65-F5344CB8AC3E}">
        <p14:creationId xmlns:p14="http://schemas.microsoft.com/office/powerpoint/2010/main" val="29574190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D2E961F1-4A28-4A5F-BBD4-6E400E5E6C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72357"/>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F57BEA8-497D-4AA8-8A18-BDCD696B2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8596"/>
            <a:ext cx="12192000" cy="1735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526073" y="489439"/>
            <a:ext cx="11139854" cy="930447"/>
          </a:xfrm>
        </p:spPr>
        <p:txBody>
          <a:bodyPr vert="horz" lIns="91440" tIns="45720" rIns="91440" bIns="45720" rtlCol="0" anchor="b">
            <a:normAutofit/>
          </a:bodyPr>
          <a:lstStyle/>
          <a:p>
            <a:pPr algn="ctr"/>
            <a:r>
              <a:rPr lang="en-US" sz="3800" kern="1200" dirty="0">
                <a:solidFill>
                  <a:schemeClr val="bg1"/>
                </a:solidFill>
              </a:rPr>
              <a:t>WTP by Attribute Specific Level ($/lbs.)</a:t>
            </a:r>
          </a:p>
        </p:txBody>
      </p:sp>
      <p:cxnSp>
        <p:nvCxnSpPr>
          <p:cNvPr id="16" name="Straight Connector 15">
            <a:extLst>
              <a:ext uri="{FF2B5EF4-FFF2-40B4-BE49-F238E27FC236}">
                <a16:creationId xmlns:a16="http://schemas.microsoft.com/office/drawing/2014/main" id="{A82415D3-DDE5-4D63-8CB3-23A5EC581B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1479733"/>
            <a:ext cx="2743200" cy="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D7193FB-6AE6-4B3B-8F89-56B55DD63B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201402"/>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 name="Content Placeholder 4">
            <a:extLst>
              <a:ext uri="{FF2B5EF4-FFF2-40B4-BE49-F238E27FC236}">
                <a16:creationId xmlns:a16="http://schemas.microsoft.com/office/drawing/2014/main" id="{92E2CB69-08FD-4EA0-B6ED-353730E8AE91}"/>
              </a:ext>
            </a:extLst>
          </p:cNvPr>
          <p:cNvPicPr>
            <a:picLocks noGrp="1" noChangeAspect="1"/>
          </p:cNvPicPr>
          <p:nvPr>
            <p:ph idx="1"/>
          </p:nvPr>
        </p:nvPicPr>
        <p:blipFill>
          <a:blip r:embed="rId3"/>
          <a:stretch>
            <a:fillRect/>
          </a:stretch>
        </p:blipFill>
        <p:spPr>
          <a:xfrm>
            <a:off x="320040" y="2622629"/>
            <a:ext cx="11496821" cy="3607460"/>
          </a:xfrm>
          <a:prstGeom prst="rect">
            <a:avLst/>
          </a:prstGeom>
        </p:spPr>
      </p:pic>
    </p:spTree>
    <p:extLst>
      <p:ext uri="{BB962C8B-B14F-4D97-AF65-F5344CB8AC3E}">
        <p14:creationId xmlns:p14="http://schemas.microsoft.com/office/powerpoint/2010/main" val="2127515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44">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56A7C4DD-86F8-402D-5D38-0952B9115084}"/>
              </a:ext>
            </a:extLst>
          </p:cNvPr>
          <p:cNvSpPr>
            <a:spLocks noGrp="1"/>
          </p:cNvSpPr>
          <p:nvPr>
            <p:ph type="title"/>
          </p:nvPr>
        </p:nvSpPr>
        <p:spPr>
          <a:xfrm>
            <a:off x="638881" y="417576"/>
            <a:ext cx="10909640" cy="1249394"/>
          </a:xfrm>
        </p:spPr>
        <p:txBody>
          <a:bodyPr vert="horz" lIns="91440" tIns="45720" rIns="91440" bIns="45720" rtlCol="0" anchor="ctr">
            <a:normAutofit/>
          </a:bodyPr>
          <a:lstStyle/>
          <a:p>
            <a:pPr algn="ctr"/>
            <a:r>
              <a:rPr lang="en-US" sz="5100" kern="1200" dirty="0">
                <a:solidFill>
                  <a:schemeClr val="tx1"/>
                </a:solidFill>
              </a:rPr>
              <a:t>WTP for Local and MG ($/lbs.)</a:t>
            </a:r>
          </a:p>
        </p:txBody>
      </p:sp>
      <p:sp>
        <p:nvSpPr>
          <p:cNvPr id="47"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Table 11">
            <a:extLst>
              <a:ext uri="{FF2B5EF4-FFF2-40B4-BE49-F238E27FC236}">
                <a16:creationId xmlns:a16="http://schemas.microsoft.com/office/drawing/2014/main" id="{AC75F8D5-B978-3FF2-466E-35FD1D7A8B10}"/>
              </a:ext>
            </a:extLst>
          </p:cNvPr>
          <p:cNvGraphicFramePr>
            <a:graphicFrameLocks noGrp="1"/>
          </p:cNvGraphicFramePr>
          <p:nvPr>
            <p:extLst>
              <p:ext uri="{D42A27DB-BD31-4B8C-83A1-F6EECF244321}">
                <p14:modId xmlns:p14="http://schemas.microsoft.com/office/powerpoint/2010/main" val="1606358733"/>
              </p:ext>
            </p:extLst>
          </p:nvPr>
        </p:nvGraphicFramePr>
        <p:xfrm>
          <a:off x="319263" y="2352266"/>
          <a:ext cx="11548873" cy="4002643"/>
        </p:xfrm>
        <a:graphic>
          <a:graphicData uri="http://schemas.openxmlformats.org/drawingml/2006/table">
            <a:tbl>
              <a:tblPr firstRow="1" bandRow="1">
                <a:noFill/>
                <a:tableStyleId>{5C22544A-7EE6-4342-B048-85BDC9FD1C3A}</a:tableStyleId>
              </a:tblPr>
              <a:tblGrid>
                <a:gridCol w="1710259">
                  <a:extLst>
                    <a:ext uri="{9D8B030D-6E8A-4147-A177-3AD203B41FA5}">
                      <a16:colId xmlns:a16="http://schemas.microsoft.com/office/drawing/2014/main" val="628318920"/>
                    </a:ext>
                  </a:extLst>
                </a:gridCol>
                <a:gridCol w="1449658">
                  <a:extLst>
                    <a:ext uri="{9D8B030D-6E8A-4147-A177-3AD203B41FA5}">
                      <a16:colId xmlns:a16="http://schemas.microsoft.com/office/drawing/2014/main" val="2726829036"/>
                    </a:ext>
                  </a:extLst>
                </a:gridCol>
                <a:gridCol w="2097239">
                  <a:extLst>
                    <a:ext uri="{9D8B030D-6E8A-4147-A177-3AD203B41FA5}">
                      <a16:colId xmlns:a16="http://schemas.microsoft.com/office/drawing/2014/main" val="350306547"/>
                    </a:ext>
                  </a:extLst>
                </a:gridCol>
                <a:gridCol w="2097239">
                  <a:extLst>
                    <a:ext uri="{9D8B030D-6E8A-4147-A177-3AD203B41FA5}">
                      <a16:colId xmlns:a16="http://schemas.microsoft.com/office/drawing/2014/main" val="829544214"/>
                    </a:ext>
                  </a:extLst>
                </a:gridCol>
                <a:gridCol w="2097239">
                  <a:extLst>
                    <a:ext uri="{9D8B030D-6E8A-4147-A177-3AD203B41FA5}">
                      <a16:colId xmlns:a16="http://schemas.microsoft.com/office/drawing/2014/main" val="121850157"/>
                    </a:ext>
                  </a:extLst>
                </a:gridCol>
                <a:gridCol w="2097239">
                  <a:extLst>
                    <a:ext uri="{9D8B030D-6E8A-4147-A177-3AD203B41FA5}">
                      <a16:colId xmlns:a16="http://schemas.microsoft.com/office/drawing/2014/main" val="2913002612"/>
                    </a:ext>
                  </a:extLst>
                </a:gridCol>
              </a:tblGrid>
              <a:tr h="2265199">
                <a:tc>
                  <a:txBody>
                    <a:bodyPr/>
                    <a:lstStyle/>
                    <a:p>
                      <a:pPr algn="l" fontAlgn="b"/>
                      <a:endParaRPr lang="en-US" sz="2400" b="0" i="0" u="none" strike="noStrike">
                        <a:solidFill>
                          <a:schemeClr val="tx1">
                            <a:lumMod val="75000"/>
                            <a:lumOff val="25000"/>
                          </a:schemeClr>
                        </a:solidFill>
                        <a:effectLst/>
                        <a:latin typeface="Palatino Linotype" panose="02040502050505030304" pitchFamily="18" charset="0"/>
                      </a:endParaRPr>
                    </a:p>
                  </a:txBody>
                  <a:tcPr marL="307771" marR="184663" marT="184663" marB="184663">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pPr algn="ctr" fontAlgn="b"/>
                      <a:r>
                        <a:rPr lang="en-US" sz="2400" u="none" strike="noStrike" dirty="0">
                          <a:solidFill>
                            <a:schemeClr val="tx1">
                              <a:lumMod val="75000"/>
                              <a:lumOff val="25000"/>
                            </a:schemeClr>
                          </a:solidFill>
                          <a:effectLst/>
                          <a:latin typeface="Palatino Linotype" panose="02040502050505030304" pitchFamily="18" charset="0"/>
                        </a:rPr>
                        <a:t>Basic Model </a:t>
                      </a:r>
                      <a:endParaRPr lang="en-US" sz="2400" b="0" i="0" u="none" strike="noStrike" dirty="0">
                        <a:solidFill>
                          <a:schemeClr val="tx1">
                            <a:lumMod val="75000"/>
                            <a:lumOff val="25000"/>
                          </a:schemeClr>
                        </a:solidFill>
                        <a:effectLst/>
                        <a:latin typeface="Palatino Linotype" panose="02040502050505030304" pitchFamily="18" charset="0"/>
                      </a:endParaRPr>
                    </a:p>
                  </a:txBody>
                  <a:tcPr marL="307771" marR="184663" marT="184663" marB="184663">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pPr algn="l" fontAlgn="b"/>
                      <a:r>
                        <a:rPr lang="en-US" sz="2400" u="none" strike="noStrike">
                          <a:solidFill>
                            <a:schemeClr val="tx1">
                              <a:lumMod val="75000"/>
                              <a:lumOff val="25000"/>
                            </a:schemeClr>
                          </a:solidFill>
                          <a:effectLst/>
                          <a:latin typeface="Palatino Linotype" panose="02040502050505030304" pitchFamily="18" charset="0"/>
                        </a:rPr>
                        <a:t>Full Model with MG Awareness, support Missouri</a:t>
                      </a:r>
                      <a:endParaRPr lang="en-US" sz="2400" b="0" i="0" u="none" strike="noStrike">
                        <a:solidFill>
                          <a:schemeClr val="tx1">
                            <a:lumMod val="75000"/>
                            <a:lumOff val="25000"/>
                          </a:schemeClr>
                        </a:solidFill>
                        <a:effectLst/>
                        <a:latin typeface="Palatino Linotype" panose="02040502050505030304" pitchFamily="18" charset="0"/>
                      </a:endParaRPr>
                    </a:p>
                  </a:txBody>
                  <a:tcPr marL="307771" marR="184663" marT="184663" marB="184663">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pPr algn="l" fontAlgn="b"/>
                      <a:r>
                        <a:rPr lang="en-US" sz="2400" u="none" strike="noStrike" dirty="0">
                          <a:solidFill>
                            <a:schemeClr val="tx1">
                              <a:lumMod val="75000"/>
                              <a:lumOff val="25000"/>
                            </a:schemeClr>
                          </a:solidFill>
                          <a:effectLst/>
                          <a:latin typeface="Palatino Linotype" panose="02040502050505030304" pitchFamily="18" charset="0"/>
                        </a:rPr>
                        <a:t>Full Model with MG Awareness </a:t>
                      </a:r>
                      <a:endParaRPr lang="en-US" sz="2400" b="0" i="0" u="none" strike="noStrike" dirty="0">
                        <a:solidFill>
                          <a:schemeClr val="tx1">
                            <a:lumMod val="75000"/>
                            <a:lumOff val="25000"/>
                          </a:schemeClr>
                        </a:solidFill>
                        <a:effectLst/>
                        <a:latin typeface="Palatino Linotype" panose="02040502050505030304" pitchFamily="18" charset="0"/>
                      </a:endParaRPr>
                    </a:p>
                  </a:txBody>
                  <a:tcPr marL="307771" marR="184663" marT="184663" marB="184663">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pPr algn="l" fontAlgn="b"/>
                      <a:r>
                        <a:rPr lang="en-US" sz="2400" u="none" strike="noStrike" dirty="0">
                          <a:solidFill>
                            <a:schemeClr val="tx1">
                              <a:lumMod val="75000"/>
                              <a:lumOff val="25000"/>
                            </a:schemeClr>
                          </a:solidFill>
                          <a:effectLst/>
                          <a:latin typeface="Palatino Linotype" panose="02040502050505030304" pitchFamily="18" charset="0"/>
                        </a:rPr>
                        <a:t>Full Model with  supporting Missouri </a:t>
                      </a:r>
                      <a:endParaRPr lang="en-US" sz="2400" b="0" i="0" u="none" strike="noStrike" dirty="0">
                        <a:solidFill>
                          <a:schemeClr val="tx1">
                            <a:lumMod val="75000"/>
                            <a:lumOff val="25000"/>
                          </a:schemeClr>
                        </a:solidFill>
                        <a:effectLst/>
                        <a:latin typeface="Palatino Linotype" panose="02040502050505030304" pitchFamily="18" charset="0"/>
                      </a:endParaRPr>
                    </a:p>
                  </a:txBody>
                  <a:tcPr marL="307771" marR="184663" marT="184663" marB="184663">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u="none" strike="noStrike" dirty="0">
                          <a:solidFill>
                            <a:schemeClr val="tx1">
                              <a:lumMod val="75000"/>
                              <a:lumOff val="25000"/>
                            </a:schemeClr>
                          </a:solidFill>
                          <a:effectLst/>
                          <a:latin typeface="Palatino Linotype" panose="02040502050505030304" pitchFamily="18" charset="0"/>
                        </a:rPr>
                        <a:t>Full Model without  supporting Missouri and GM Awareness</a:t>
                      </a:r>
                      <a:endParaRPr lang="en-US" sz="2000" b="0" i="0" u="none" strike="noStrike" dirty="0">
                        <a:solidFill>
                          <a:schemeClr val="tx1">
                            <a:lumMod val="75000"/>
                            <a:lumOff val="25000"/>
                          </a:schemeClr>
                        </a:solidFill>
                        <a:effectLst/>
                        <a:latin typeface="Palatino Linotype" panose="02040502050505030304" pitchFamily="18" charset="0"/>
                      </a:endParaRPr>
                    </a:p>
                  </a:txBody>
                  <a:tcPr marL="307771" marR="184663" marT="184663" marB="184663">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extLst>
                  <a:ext uri="{0D108BD9-81ED-4DB2-BD59-A6C34878D82A}">
                    <a16:rowId xmlns:a16="http://schemas.microsoft.com/office/drawing/2014/main" val="2673114478"/>
                  </a:ext>
                </a:extLst>
              </a:tr>
              <a:tr h="656580">
                <a:tc>
                  <a:txBody>
                    <a:bodyPr/>
                    <a:lstStyle/>
                    <a:p>
                      <a:pPr algn="l" fontAlgn="b"/>
                      <a:r>
                        <a:rPr lang="en-US" sz="2400" u="none" strike="noStrike">
                          <a:solidFill>
                            <a:schemeClr val="tx1">
                              <a:lumMod val="75000"/>
                              <a:lumOff val="25000"/>
                            </a:schemeClr>
                          </a:solidFill>
                          <a:effectLst/>
                          <a:latin typeface="Palatino Linotype" panose="02040502050505030304" pitchFamily="18" charset="0"/>
                        </a:rPr>
                        <a:t>Local </a:t>
                      </a:r>
                      <a:endParaRPr lang="en-US" sz="2400" b="0" i="0" u="none" strike="noStrike">
                        <a:solidFill>
                          <a:schemeClr val="tx1">
                            <a:lumMod val="75000"/>
                            <a:lumOff val="25000"/>
                          </a:schemeClr>
                        </a:solidFill>
                        <a:effectLst/>
                        <a:latin typeface="Palatino Linotype" panose="02040502050505030304" pitchFamily="18" charset="0"/>
                      </a:endParaRPr>
                    </a:p>
                  </a:txBody>
                  <a:tcPr marL="307771" marR="160041" marT="160041" marB="160041">
                    <a:lnL w="12700" cmpd="sng">
                      <a:noFill/>
                      <a:prstDash val="solid"/>
                    </a:lnL>
                    <a:lnR w="12700" cmpd="sng">
                      <a:noFill/>
                      <a:prstDash val="solid"/>
                    </a:lnR>
                    <a:lnT w="12700" cmpd="sng">
                      <a:noFill/>
                      <a:prstDash val="solid"/>
                    </a:lnT>
                    <a:lnB w="19050" cap="flat" cmpd="sng" algn="ctr">
                      <a:solidFill>
                        <a:srgbClr val="FFFFFF"/>
                      </a:solidFill>
                      <a:prstDash val="solid"/>
                    </a:lnB>
                    <a:solidFill>
                      <a:srgbClr val="B4BCBE">
                        <a:alpha val="34902"/>
                      </a:srgbClr>
                    </a:solidFill>
                  </a:tcPr>
                </a:tc>
                <a:tc>
                  <a:txBody>
                    <a:bodyPr/>
                    <a:lstStyle/>
                    <a:p>
                      <a:pPr algn="ctr" fontAlgn="b"/>
                      <a:r>
                        <a:rPr lang="en-US" sz="2400" u="none" strike="noStrike" dirty="0">
                          <a:solidFill>
                            <a:schemeClr val="tx1">
                              <a:lumMod val="75000"/>
                              <a:lumOff val="25000"/>
                            </a:schemeClr>
                          </a:solidFill>
                          <a:effectLst/>
                          <a:latin typeface="Palatino Linotype" panose="02040502050505030304" pitchFamily="18" charset="0"/>
                        </a:rPr>
                        <a:t>0.13</a:t>
                      </a:r>
                      <a:endParaRPr lang="en-US" sz="2400" b="0" i="0" u="none" strike="noStrike" dirty="0">
                        <a:solidFill>
                          <a:schemeClr val="tx1">
                            <a:lumMod val="75000"/>
                            <a:lumOff val="25000"/>
                          </a:schemeClr>
                        </a:solidFill>
                        <a:effectLst/>
                        <a:latin typeface="Palatino Linotype" panose="02040502050505030304" pitchFamily="18" charset="0"/>
                      </a:endParaRPr>
                    </a:p>
                  </a:txBody>
                  <a:tcPr marL="307771" marR="160041" marT="160041" marB="160041">
                    <a:lnL w="12700" cmpd="sng">
                      <a:noFill/>
                      <a:prstDash val="solid"/>
                    </a:lnL>
                    <a:lnR w="12700" cmpd="sng">
                      <a:noFill/>
                      <a:prstDash val="solid"/>
                    </a:lnR>
                    <a:lnT w="12700" cmpd="sng">
                      <a:noFill/>
                      <a:prstDash val="solid"/>
                    </a:lnT>
                    <a:lnB w="19050" cap="flat" cmpd="sng" algn="ctr">
                      <a:solidFill>
                        <a:srgbClr val="FFFFFF"/>
                      </a:solidFill>
                      <a:prstDash val="solid"/>
                    </a:lnB>
                    <a:solidFill>
                      <a:srgbClr val="B4BCBE">
                        <a:alpha val="34902"/>
                      </a:srgbClr>
                    </a:solidFill>
                  </a:tcPr>
                </a:tc>
                <a:tc>
                  <a:txBody>
                    <a:bodyPr/>
                    <a:lstStyle/>
                    <a:p>
                      <a:pPr algn="ctr" fontAlgn="b"/>
                      <a:r>
                        <a:rPr lang="en-US" sz="2400" u="none" strike="noStrike" dirty="0">
                          <a:solidFill>
                            <a:schemeClr val="tx1">
                              <a:lumMod val="75000"/>
                              <a:lumOff val="25000"/>
                            </a:schemeClr>
                          </a:solidFill>
                          <a:effectLst/>
                          <a:latin typeface="Palatino Linotype" panose="02040502050505030304" pitchFamily="18" charset="0"/>
                        </a:rPr>
                        <a:t>-0.10</a:t>
                      </a:r>
                      <a:endParaRPr lang="en-US" sz="2400" b="0" i="0" u="none" strike="noStrike" dirty="0">
                        <a:solidFill>
                          <a:schemeClr val="tx1">
                            <a:lumMod val="75000"/>
                            <a:lumOff val="25000"/>
                          </a:schemeClr>
                        </a:solidFill>
                        <a:effectLst/>
                        <a:latin typeface="Palatino Linotype" panose="02040502050505030304" pitchFamily="18" charset="0"/>
                      </a:endParaRPr>
                    </a:p>
                  </a:txBody>
                  <a:tcPr marL="307771" marR="160041" marT="160041" marB="160041">
                    <a:lnL w="12700" cmpd="sng">
                      <a:noFill/>
                      <a:prstDash val="solid"/>
                    </a:lnL>
                    <a:lnR w="12700" cmpd="sng">
                      <a:noFill/>
                      <a:prstDash val="solid"/>
                    </a:lnR>
                    <a:lnT w="12700" cmpd="sng">
                      <a:noFill/>
                      <a:prstDash val="solid"/>
                    </a:lnT>
                    <a:lnB w="19050" cap="flat" cmpd="sng" algn="ctr">
                      <a:solidFill>
                        <a:srgbClr val="FFFFFF"/>
                      </a:solidFill>
                      <a:prstDash val="solid"/>
                    </a:lnB>
                    <a:solidFill>
                      <a:srgbClr val="B4BCBE">
                        <a:alpha val="34902"/>
                      </a:srgbClr>
                    </a:solidFill>
                  </a:tcPr>
                </a:tc>
                <a:tc>
                  <a:txBody>
                    <a:bodyPr/>
                    <a:lstStyle/>
                    <a:p>
                      <a:pPr algn="ctr" fontAlgn="b"/>
                      <a:r>
                        <a:rPr lang="en-US" sz="2400" u="none" strike="noStrike">
                          <a:solidFill>
                            <a:schemeClr val="tx1">
                              <a:lumMod val="75000"/>
                              <a:lumOff val="25000"/>
                            </a:schemeClr>
                          </a:solidFill>
                          <a:effectLst/>
                          <a:latin typeface="Palatino Linotype" panose="02040502050505030304" pitchFamily="18" charset="0"/>
                        </a:rPr>
                        <a:t>0.48</a:t>
                      </a:r>
                      <a:endParaRPr lang="en-US" sz="2400" b="0" i="0" u="none" strike="noStrike">
                        <a:solidFill>
                          <a:schemeClr val="tx1">
                            <a:lumMod val="75000"/>
                            <a:lumOff val="25000"/>
                          </a:schemeClr>
                        </a:solidFill>
                        <a:effectLst/>
                        <a:latin typeface="Palatino Linotype" panose="02040502050505030304" pitchFamily="18" charset="0"/>
                      </a:endParaRPr>
                    </a:p>
                  </a:txBody>
                  <a:tcPr marL="307771" marR="160041" marT="160041" marB="160041">
                    <a:lnL w="12700" cmpd="sng">
                      <a:noFill/>
                      <a:prstDash val="solid"/>
                    </a:lnL>
                    <a:lnR w="12700" cmpd="sng">
                      <a:noFill/>
                      <a:prstDash val="solid"/>
                    </a:lnR>
                    <a:lnT w="12700" cmpd="sng">
                      <a:noFill/>
                      <a:prstDash val="solid"/>
                    </a:lnT>
                    <a:lnB w="19050" cap="flat" cmpd="sng" algn="ctr">
                      <a:solidFill>
                        <a:srgbClr val="FFFFFF"/>
                      </a:solidFill>
                      <a:prstDash val="solid"/>
                    </a:lnB>
                    <a:solidFill>
                      <a:srgbClr val="B4BCBE">
                        <a:alpha val="34902"/>
                      </a:srgbClr>
                    </a:solidFill>
                  </a:tcPr>
                </a:tc>
                <a:tc>
                  <a:txBody>
                    <a:bodyPr/>
                    <a:lstStyle/>
                    <a:p>
                      <a:pPr algn="ctr" fontAlgn="b"/>
                      <a:r>
                        <a:rPr lang="en-US" sz="2400" u="none" strike="noStrike" dirty="0">
                          <a:solidFill>
                            <a:schemeClr val="tx1">
                              <a:lumMod val="75000"/>
                              <a:lumOff val="25000"/>
                            </a:schemeClr>
                          </a:solidFill>
                          <a:effectLst/>
                          <a:latin typeface="Palatino Linotype" panose="02040502050505030304" pitchFamily="18" charset="0"/>
                        </a:rPr>
                        <a:t>0.08</a:t>
                      </a:r>
                      <a:endParaRPr lang="en-US" sz="2400" b="0" i="0" u="none" strike="noStrike" dirty="0">
                        <a:solidFill>
                          <a:schemeClr val="tx1">
                            <a:lumMod val="75000"/>
                            <a:lumOff val="25000"/>
                          </a:schemeClr>
                        </a:solidFill>
                        <a:effectLst/>
                        <a:latin typeface="Palatino Linotype" panose="02040502050505030304" pitchFamily="18" charset="0"/>
                      </a:endParaRPr>
                    </a:p>
                  </a:txBody>
                  <a:tcPr marL="307771" marR="160041" marT="160041" marB="160041">
                    <a:lnL w="12700" cmpd="sng">
                      <a:noFill/>
                      <a:prstDash val="solid"/>
                    </a:lnL>
                    <a:lnR w="12700" cmpd="sng">
                      <a:noFill/>
                      <a:prstDash val="solid"/>
                    </a:lnR>
                    <a:lnT w="12700" cmpd="sng">
                      <a:noFill/>
                      <a:prstDash val="solid"/>
                    </a:lnT>
                    <a:lnB w="19050" cap="flat" cmpd="sng" algn="ctr">
                      <a:solidFill>
                        <a:srgbClr val="FFFFFF"/>
                      </a:solidFill>
                      <a:prstDash val="solid"/>
                    </a:lnB>
                    <a:solidFill>
                      <a:srgbClr val="B4BCBE">
                        <a:alpha val="34902"/>
                      </a:srgbClr>
                    </a:solidFill>
                  </a:tcPr>
                </a:tc>
                <a:tc>
                  <a:txBody>
                    <a:bodyPr/>
                    <a:lstStyle/>
                    <a:p>
                      <a:pPr algn="ctr" fontAlgn="b"/>
                      <a:r>
                        <a:rPr lang="en-US" sz="2400" b="0" i="0" u="none" strike="noStrike" dirty="0">
                          <a:solidFill>
                            <a:schemeClr val="tx1">
                              <a:lumMod val="75000"/>
                              <a:lumOff val="25000"/>
                            </a:schemeClr>
                          </a:solidFill>
                          <a:effectLst/>
                          <a:latin typeface="Palatino Linotype" panose="02040502050505030304" pitchFamily="18" charset="0"/>
                        </a:rPr>
                        <a:t>0.66</a:t>
                      </a:r>
                    </a:p>
                  </a:txBody>
                  <a:tcPr marL="307771" marR="160041" marT="160041" marB="160041">
                    <a:lnL w="12700" cmpd="sng">
                      <a:noFill/>
                      <a:prstDash val="solid"/>
                    </a:lnL>
                    <a:lnR w="12700" cmpd="sng">
                      <a:noFill/>
                      <a:prstDash val="solid"/>
                    </a:lnR>
                    <a:lnT w="12700" cmpd="sng">
                      <a:noFill/>
                      <a:prstDash val="solid"/>
                    </a:lnT>
                    <a:lnB w="19050" cap="flat" cmpd="sng" algn="ctr">
                      <a:solidFill>
                        <a:srgbClr val="FFFFFF"/>
                      </a:solidFill>
                      <a:prstDash val="solid"/>
                      <a:round/>
                      <a:headEnd type="none" w="med" len="med"/>
                      <a:tailEnd type="none" w="med" len="med"/>
                    </a:lnB>
                    <a:solidFill>
                      <a:srgbClr val="B4BCBE">
                        <a:alpha val="34902"/>
                      </a:srgbClr>
                    </a:solidFill>
                  </a:tcPr>
                </a:tc>
                <a:extLst>
                  <a:ext uri="{0D108BD9-81ED-4DB2-BD59-A6C34878D82A}">
                    <a16:rowId xmlns:a16="http://schemas.microsoft.com/office/drawing/2014/main" val="3526379781"/>
                  </a:ext>
                </a:extLst>
              </a:tr>
              <a:tr h="656580">
                <a:tc>
                  <a:txBody>
                    <a:bodyPr/>
                    <a:lstStyle/>
                    <a:p>
                      <a:pPr algn="l" fontAlgn="b"/>
                      <a:r>
                        <a:rPr lang="en-US" sz="2400" u="none" strike="noStrike">
                          <a:solidFill>
                            <a:schemeClr val="tx1">
                              <a:lumMod val="75000"/>
                              <a:lumOff val="25000"/>
                            </a:schemeClr>
                          </a:solidFill>
                          <a:effectLst/>
                          <a:latin typeface="Palatino Linotype" panose="02040502050505030304" pitchFamily="18" charset="0"/>
                        </a:rPr>
                        <a:t>Missouri Grown </a:t>
                      </a:r>
                      <a:endParaRPr lang="en-US" sz="2400" b="0" i="0" u="none" strike="noStrike">
                        <a:solidFill>
                          <a:schemeClr val="tx1">
                            <a:lumMod val="75000"/>
                            <a:lumOff val="25000"/>
                          </a:schemeClr>
                        </a:solidFill>
                        <a:effectLst/>
                        <a:latin typeface="Palatino Linotype" panose="02040502050505030304" pitchFamily="18" charset="0"/>
                      </a:endParaRPr>
                    </a:p>
                  </a:txBody>
                  <a:tcPr marL="307771" marR="160041" marT="160041" marB="160041">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ctr" fontAlgn="b"/>
                      <a:r>
                        <a:rPr lang="en-US" sz="2400" u="none" strike="noStrike" dirty="0">
                          <a:solidFill>
                            <a:schemeClr val="tx1">
                              <a:lumMod val="75000"/>
                              <a:lumOff val="25000"/>
                            </a:schemeClr>
                          </a:solidFill>
                          <a:effectLst/>
                          <a:latin typeface="Palatino Linotype" panose="02040502050505030304" pitchFamily="18" charset="0"/>
                        </a:rPr>
                        <a:t>0.49</a:t>
                      </a:r>
                      <a:endParaRPr lang="en-US" sz="2400" b="0" i="0" u="none" strike="noStrike" dirty="0">
                        <a:solidFill>
                          <a:schemeClr val="tx1">
                            <a:lumMod val="75000"/>
                            <a:lumOff val="25000"/>
                          </a:schemeClr>
                        </a:solidFill>
                        <a:effectLst/>
                        <a:latin typeface="Palatino Linotype" panose="02040502050505030304" pitchFamily="18" charset="0"/>
                      </a:endParaRPr>
                    </a:p>
                  </a:txBody>
                  <a:tcPr marL="307771" marR="160041" marT="160041" marB="160041">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ctr" fontAlgn="b"/>
                      <a:r>
                        <a:rPr lang="en-US" sz="2400" u="none" strike="noStrike" dirty="0">
                          <a:solidFill>
                            <a:schemeClr val="tx1">
                              <a:lumMod val="75000"/>
                              <a:lumOff val="25000"/>
                            </a:schemeClr>
                          </a:solidFill>
                          <a:effectLst/>
                          <a:latin typeface="Palatino Linotype" panose="02040502050505030304" pitchFamily="18" charset="0"/>
                        </a:rPr>
                        <a:t>0.58</a:t>
                      </a:r>
                      <a:endParaRPr lang="en-US" sz="2400" b="0" i="0" u="none" strike="noStrike" dirty="0">
                        <a:solidFill>
                          <a:schemeClr val="tx1">
                            <a:lumMod val="75000"/>
                            <a:lumOff val="25000"/>
                          </a:schemeClr>
                        </a:solidFill>
                        <a:effectLst/>
                        <a:latin typeface="Palatino Linotype" panose="02040502050505030304" pitchFamily="18" charset="0"/>
                      </a:endParaRPr>
                    </a:p>
                  </a:txBody>
                  <a:tcPr marL="307771" marR="160041" marT="160041" marB="160041">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ctr" fontAlgn="b"/>
                      <a:r>
                        <a:rPr lang="en-US" sz="2400" u="none" strike="noStrike" dirty="0">
                          <a:solidFill>
                            <a:schemeClr val="tx1">
                              <a:lumMod val="75000"/>
                              <a:lumOff val="25000"/>
                            </a:schemeClr>
                          </a:solidFill>
                          <a:effectLst/>
                          <a:latin typeface="Palatino Linotype" panose="02040502050505030304" pitchFamily="18" charset="0"/>
                        </a:rPr>
                        <a:t>0.37</a:t>
                      </a:r>
                      <a:endParaRPr lang="en-US" sz="2400" b="0" i="0" u="none" strike="noStrike" dirty="0">
                        <a:solidFill>
                          <a:schemeClr val="tx1">
                            <a:lumMod val="75000"/>
                            <a:lumOff val="25000"/>
                          </a:schemeClr>
                        </a:solidFill>
                        <a:effectLst/>
                        <a:latin typeface="Palatino Linotype" panose="02040502050505030304" pitchFamily="18" charset="0"/>
                      </a:endParaRPr>
                    </a:p>
                  </a:txBody>
                  <a:tcPr marL="307771" marR="160041" marT="160041" marB="160041">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ctr" fontAlgn="b"/>
                      <a:r>
                        <a:rPr lang="en-US" sz="2400" u="none" strike="noStrike" dirty="0">
                          <a:solidFill>
                            <a:schemeClr val="tx1">
                              <a:lumMod val="75000"/>
                              <a:lumOff val="25000"/>
                            </a:schemeClr>
                          </a:solidFill>
                          <a:effectLst/>
                          <a:latin typeface="Palatino Linotype" panose="02040502050505030304" pitchFamily="18" charset="0"/>
                        </a:rPr>
                        <a:t>0.49</a:t>
                      </a:r>
                      <a:endParaRPr lang="en-US" sz="2400" b="0" i="0" u="none" strike="noStrike" dirty="0">
                        <a:solidFill>
                          <a:schemeClr val="tx1">
                            <a:lumMod val="75000"/>
                            <a:lumOff val="25000"/>
                          </a:schemeClr>
                        </a:solidFill>
                        <a:effectLst/>
                        <a:latin typeface="Palatino Linotype" panose="02040502050505030304" pitchFamily="18" charset="0"/>
                      </a:endParaRPr>
                    </a:p>
                  </a:txBody>
                  <a:tcPr marL="307771" marR="160041" marT="160041" marB="160041">
                    <a:lnL w="12700" cmpd="sng">
                      <a:noFill/>
                      <a:prstDash val="solid"/>
                    </a:lnL>
                    <a:lnR w="12700" cmpd="sng">
                      <a:noFill/>
                      <a:prstDash val="solid"/>
                    </a:lnR>
                    <a:lnT w="19050" cap="flat" cmpd="sng" algn="ctr">
                      <a:solidFill>
                        <a:srgbClr val="FFFFFF"/>
                      </a:solidFill>
                      <a:prstDash val="solid"/>
                    </a:lnT>
                    <a:lnB w="19050" cap="flat" cmpd="sng" algn="ctr">
                      <a:solidFill>
                        <a:srgbClr val="FFFFFF"/>
                      </a:solidFill>
                      <a:prstDash val="solid"/>
                    </a:lnB>
                    <a:solidFill>
                      <a:srgbClr val="B4BCBE">
                        <a:alpha val="34902"/>
                      </a:srgbClr>
                    </a:solidFill>
                  </a:tcPr>
                </a:tc>
                <a:tc>
                  <a:txBody>
                    <a:bodyPr/>
                    <a:lstStyle/>
                    <a:p>
                      <a:pPr algn="ctr" fontAlgn="b"/>
                      <a:r>
                        <a:rPr lang="en-US" sz="2400" b="0" i="0" u="none" strike="noStrike" dirty="0">
                          <a:solidFill>
                            <a:schemeClr val="tx1">
                              <a:lumMod val="75000"/>
                              <a:lumOff val="25000"/>
                            </a:schemeClr>
                          </a:solidFill>
                          <a:effectLst/>
                          <a:latin typeface="Palatino Linotype" panose="02040502050505030304" pitchFamily="18" charset="0"/>
                        </a:rPr>
                        <a:t>0.28</a:t>
                      </a:r>
                    </a:p>
                  </a:txBody>
                  <a:tcPr marL="307771" marR="160041" marT="160041" marB="160041">
                    <a:lnL w="12700" cmpd="sng">
                      <a:noFill/>
                      <a:prstDash val="solid"/>
                    </a:lnL>
                    <a:lnR w="12700" cmpd="sng">
                      <a:noFill/>
                      <a:prstDash val="solid"/>
                    </a:lnR>
                    <a:lnT w="19050" cap="flat" cmpd="sng" algn="ctr">
                      <a:solidFill>
                        <a:srgbClr val="FFFFFF"/>
                      </a:solidFill>
                      <a:prstDash val="solid"/>
                      <a:round/>
                      <a:headEnd type="none" w="med" len="med"/>
                      <a:tailEnd type="none" w="med" len="med"/>
                    </a:lnT>
                    <a:lnB w="19050" cap="flat" cmpd="sng" algn="ctr">
                      <a:solidFill>
                        <a:srgbClr val="FFFFFF"/>
                      </a:solidFill>
                      <a:prstDash val="solid"/>
                    </a:lnB>
                    <a:solidFill>
                      <a:srgbClr val="B4BCBE">
                        <a:alpha val="34902"/>
                      </a:srgbClr>
                    </a:solidFill>
                  </a:tcPr>
                </a:tc>
                <a:extLst>
                  <a:ext uri="{0D108BD9-81ED-4DB2-BD59-A6C34878D82A}">
                    <a16:rowId xmlns:a16="http://schemas.microsoft.com/office/drawing/2014/main" val="2731644849"/>
                  </a:ext>
                </a:extLst>
              </a:tr>
            </a:tbl>
          </a:graphicData>
        </a:graphic>
      </p:graphicFrame>
    </p:spTree>
    <p:extLst>
      <p:ext uri="{BB962C8B-B14F-4D97-AF65-F5344CB8AC3E}">
        <p14:creationId xmlns:p14="http://schemas.microsoft.com/office/powerpoint/2010/main" val="36531874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3" name="Picture 2" descr="Table&#10;&#10;Description automatically generated">
            <a:extLst>
              <a:ext uri="{FF2B5EF4-FFF2-40B4-BE49-F238E27FC236}">
                <a16:creationId xmlns:a16="http://schemas.microsoft.com/office/drawing/2014/main" id="{CA637F5A-0CFC-615A-7860-C86C417944B3}"/>
              </a:ext>
            </a:extLst>
          </p:cNvPr>
          <p:cNvPicPr>
            <a:picLocks noChangeAspect="1"/>
          </p:cNvPicPr>
          <p:nvPr/>
        </p:nvPicPr>
        <p:blipFill rotWithShape="1">
          <a:blip r:embed="rId3"/>
          <a:srcRect r="40137"/>
          <a:stretch/>
        </p:blipFill>
        <p:spPr>
          <a:xfrm>
            <a:off x="331567" y="2625619"/>
            <a:ext cx="5455917" cy="3600034"/>
          </a:xfrm>
          <a:prstGeom prst="rect">
            <a:avLst/>
          </a:prstGeom>
        </p:spPr>
      </p:pic>
      <p:cxnSp>
        <p:nvCxnSpPr>
          <p:cNvPr id="40" name="Straight Connector 39">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Content Placeholder 4" descr="Text&#10;&#10;Description automatically generated">
            <a:extLst>
              <a:ext uri="{FF2B5EF4-FFF2-40B4-BE49-F238E27FC236}">
                <a16:creationId xmlns:a16="http://schemas.microsoft.com/office/drawing/2014/main" id="{92E2CB69-08FD-4EA0-B6ED-353730E8AE91}"/>
              </a:ext>
            </a:extLst>
          </p:cNvPr>
          <p:cNvPicPr>
            <a:picLocks noGrp="1" noChangeAspect="1"/>
          </p:cNvPicPr>
          <p:nvPr>
            <p:ph idx="1"/>
          </p:nvPr>
        </p:nvPicPr>
        <p:blipFill>
          <a:blip r:embed="rId4"/>
          <a:stretch>
            <a:fillRect/>
          </a:stretch>
        </p:blipFill>
        <p:spPr>
          <a:xfrm>
            <a:off x="6075723" y="2625619"/>
            <a:ext cx="5904194" cy="2358757"/>
          </a:xfrm>
          <a:prstGeom prst="rect">
            <a:avLst/>
          </a:prstGeom>
        </p:spPr>
      </p:pic>
      <p:sp>
        <p:nvSpPr>
          <p:cNvPr id="6" name="Title 5">
            <a:extLst>
              <a:ext uri="{FF2B5EF4-FFF2-40B4-BE49-F238E27FC236}">
                <a16:creationId xmlns:a16="http://schemas.microsoft.com/office/drawing/2014/main" id="{56A7C4DD-86F8-402D-5D38-0952B9115084}"/>
              </a:ext>
            </a:extLst>
          </p:cNvPr>
          <p:cNvSpPr>
            <a:spLocks noGrp="1"/>
          </p:cNvSpPr>
          <p:nvPr>
            <p:ph type="title"/>
          </p:nvPr>
        </p:nvSpPr>
        <p:spPr/>
        <p:txBody>
          <a:bodyPr/>
          <a:lstStyle/>
          <a:p>
            <a:endParaRPr lang="en-US"/>
          </a:p>
        </p:txBody>
      </p:sp>
      <p:sp>
        <p:nvSpPr>
          <p:cNvPr id="7" name="Title 1">
            <a:extLst>
              <a:ext uri="{FF2B5EF4-FFF2-40B4-BE49-F238E27FC236}">
                <a16:creationId xmlns:a16="http://schemas.microsoft.com/office/drawing/2014/main" id="{4800B2A4-340E-D3ED-2C0E-982D41640B86}"/>
              </a:ext>
            </a:extLst>
          </p:cNvPr>
          <p:cNvSpPr txBox="1">
            <a:spLocks/>
          </p:cNvSpPr>
          <p:nvPr/>
        </p:nvSpPr>
        <p:spPr>
          <a:xfrm>
            <a:off x="526073" y="489439"/>
            <a:ext cx="11139854" cy="93044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Palatino Linotype" panose="02040502050505030304" pitchFamily="18" charset="0"/>
                <a:ea typeface="+mj-ea"/>
                <a:cs typeface="+mj-cs"/>
              </a:defRPr>
            </a:lvl1pPr>
          </a:lstStyle>
          <a:p>
            <a:pPr algn="ctr"/>
            <a:r>
              <a:rPr lang="en-US" sz="3800">
                <a:solidFill>
                  <a:schemeClr val="bg1"/>
                </a:solidFill>
              </a:rPr>
              <a:t>WTP by Attribute Specific Level ($/lbs.)</a:t>
            </a:r>
            <a:endParaRPr lang="en-US" sz="3800" dirty="0">
              <a:solidFill>
                <a:schemeClr val="bg1"/>
              </a:solidFill>
            </a:endParaRPr>
          </a:p>
        </p:txBody>
      </p:sp>
      <p:sp>
        <p:nvSpPr>
          <p:cNvPr id="8" name="TextBox 7">
            <a:extLst>
              <a:ext uri="{FF2B5EF4-FFF2-40B4-BE49-F238E27FC236}">
                <a16:creationId xmlns:a16="http://schemas.microsoft.com/office/drawing/2014/main" id="{BEBC2A1C-448D-2D2C-BBFF-4B39F20EFAA8}"/>
              </a:ext>
            </a:extLst>
          </p:cNvPr>
          <p:cNvSpPr txBox="1"/>
          <p:nvPr/>
        </p:nvSpPr>
        <p:spPr>
          <a:xfrm>
            <a:off x="2008094" y="2190458"/>
            <a:ext cx="2922494" cy="523220"/>
          </a:xfrm>
          <a:prstGeom prst="rect">
            <a:avLst/>
          </a:prstGeom>
          <a:noFill/>
        </p:spPr>
        <p:txBody>
          <a:bodyPr wrap="square" rtlCol="0">
            <a:spAutoFit/>
          </a:bodyPr>
          <a:lstStyle/>
          <a:p>
            <a:r>
              <a:rPr lang="en-US" sz="2800" dirty="0">
                <a:latin typeface="Palatino Linotype" panose="02040502050505030304" pitchFamily="18" charset="0"/>
              </a:rPr>
              <a:t>Basic Model </a:t>
            </a:r>
          </a:p>
        </p:txBody>
      </p:sp>
      <p:sp>
        <p:nvSpPr>
          <p:cNvPr id="9" name="TextBox 8">
            <a:extLst>
              <a:ext uri="{FF2B5EF4-FFF2-40B4-BE49-F238E27FC236}">
                <a16:creationId xmlns:a16="http://schemas.microsoft.com/office/drawing/2014/main" id="{6BD59BC1-9C5E-BF06-63ED-4B0B9247DF75}"/>
              </a:ext>
            </a:extLst>
          </p:cNvPr>
          <p:cNvSpPr txBox="1"/>
          <p:nvPr/>
        </p:nvSpPr>
        <p:spPr>
          <a:xfrm>
            <a:off x="7721320" y="2256287"/>
            <a:ext cx="2922494" cy="523220"/>
          </a:xfrm>
          <a:prstGeom prst="rect">
            <a:avLst/>
          </a:prstGeom>
          <a:noFill/>
        </p:spPr>
        <p:txBody>
          <a:bodyPr wrap="square" rtlCol="0">
            <a:spAutoFit/>
          </a:bodyPr>
          <a:lstStyle/>
          <a:p>
            <a:r>
              <a:rPr lang="en-US" sz="2800" dirty="0">
                <a:latin typeface="Palatino Linotype" panose="02040502050505030304" pitchFamily="18" charset="0"/>
              </a:rPr>
              <a:t>Full  Model </a:t>
            </a:r>
          </a:p>
        </p:txBody>
      </p:sp>
    </p:spTree>
    <p:extLst>
      <p:ext uri="{BB962C8B-B14F-4D97-AF65-F5344CB8AC3E}">
        <p14:creationId xmlns:p14="http://schemas.microsoft.com/office/powerpoint/2010/main" val="3530842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6E9B3E6-E277-4D68-BA48-9CB43FFBD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2" name="Rectangle 1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1043631" y="809898"/>
            <a:ext cx="10173010" cy="1554480"/>
          </a:xfrm>
        </p:spPr>
        <p:txBody>
          <a:bodyPr anchor="ctr">
            <a:normAutofit/>
          </a:bodyPr>
          <a:lstStyle/>
          <a:p>
            <a:pPr marL="0" indent="0" algn="ctr">
              <a:buNone/>
            </a:pPr>
            <a:r>
              <a:rPr lang="en-US" sz="4800" b="1" dirty="0"/>
              <a:t>Results of WTP</a:t>
            </a:r>
          </a:p>
        </p:txBody>
      </p:sp>
      <p:cxnSp>
        <p:nvCxnSpPr>
          <p:cNvPr id="18" name="Straight Connector 17">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2">
            <a:extLst>
              <a:ext uri="{FF2B5EF4-FFF2-40B4-BE49-F238E27FC236}">
                <a16:creationId xmlns:a16="http://schemas.microsoft.com/office/drawing/2014/main" id="{35C7442D-F5A1-3424-BF27-AA9B9A8FED09}"/>
              </a:ext>
            </a:extLst>
          </p:cNvPr>
          <p:cNvGraphicFramePr>
            <a:graphicFrameLocks noGrp="1"/>
          </p:cNvGraphicFramePr>
          <p:nvPr>
            <p:ph idx="1"/>
            <p:extLst>
              <p:ext uri="{D42A27DB-BD31-4B8C-83A1-F6EECF244321}">
                <p14:modId xmlns:p14="http://schemas.microsoft.com/office/powerpoint/2010/main" val="967840306"/>
              </p:ext>
            </p:extLst>
          </p:nvPr>
        </p:nvGraphicFramePr>
        <p:xfrm>
          <a:off x="904602" y="3017519"/>
          <a:ext cx="10378440" cy="32099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61712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lstStyle/>
          <a:p>
            <a:pPr algn="ctr"/>
            <a:r>
              <a:rPr lang="en-US" dirty="0">
                <a:solidFill>
                  <a:schemeClr val="accent1">
                    <a:lumMod val="50000"/>
                  </a:schemeClr>
                </a:solidFill>
              </a:rPr>
              <a:t>Summary </a:t>
            </a:r>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p:txBody>
          <a:bodyPr vert="horz" lIns="91440" tIns="45720" rIns="91440" bIns="45720" rtlCol="0" anchor="t">
            <a:normAutofit/>
          </a:bodyPr>
          <a:lstStyle/>
          <a:p>
            <a:r>
              <a:rPr lang="en-US" sz="2800" dirty="0">
                <a:solidFill>
                  <a:schemeClr val="accent1">
                    <a:lumMod val="50000"/>
                  </a:schemeClr>
                </a:solidFill>
              </a:rPr>
              <a:t>Though many people agree local and state-branded food are the same, consumers still differ in their preferences</a:t>
            </a:r>
            <a:r>
              <a:rPr lang="en-US" dirty="0">
                <a:solidFill>
                  <a:schemeClr val="accent1">
                    <a:lumMod val="50000"/>
                  </a:schemeClr>
                </a:solidFill>
              </a:rPr>
              <a:t> and treat local and MG differently </a:t>
            </a:r>
            <a:endParaRPr lang="en-US" sz="2800" dirty="0">
              <a:solidFill>
                <a:schemeClr val="accent1">
                  <a:lumMod val="50000"/>
                </a:schemeClr>
              </a:solidFill>
            </a:endParaRPr>
          </a:p>
          <a:p>
            <a:r>
              <a:rPr lang="en-US" sz="2800" dirty="0">
                <a:solidFill>
                  <a:schemeClr val="accent1">
                    <a:lumMod val="50000"/>
                  </a:schemeClr>
                </a:solidFill>
              </a:rPr>
              <a:t>Consumers who </a:t>
            </a:r>
            <a:r>
              <a:rPr lang="en-US" dirty="0">
                <a:solidFill>
                  <a:schemeClr val="accent1">
                    <a:lumMod val="50000"/>
                  </a:schemeClr>
                </a:solidFill>
              </a:rPr>
              <a:t>support Missouri Farmers and know the MG brand </a:t>
            </a:r>
            <a:r>
              <a:rPr lang="en-US" sz="2800" dirty="0">
                <a:solidFill>
                  <a:schemeClr val="accent1">
                    <a:lumMod val="50000"/>
                  </a:schemeClr>
                </a:solidFill>
              </a:rPr>
              <a:t>are more likely to pay a higher premium for state-branded food than local food </a:t>
            </a:r>
            <a:r>
              <a:rPr lang="en-US" dirty="0">
                <a:solidFill>
                  <a:schemeClr val="accent1">
                    <a:lumMod val="50000"/>
                  </a:schemeClr>
                </a:solidFill>
              </a:rPr>
              <a:t> </a:t>
            </a:r>
          </a:p>
          <a:p>
            <a:r>
              <a:rPr lang="en-US" dirty="0">
                <a:solidFill>
                  <a:schemeClr val="accent1">
                    <a:lumMod val="50000"/>
                  </a:schemeClr>
                </a:solidFill>
              </a:rPr>
              <a:t>State agricultural marketing/promoting programs can be more effective by raising awareness for the state logo and specific information about Missouri farms</a:t>
            </a:r>
          </a:p>
        </p:txBody>
      </p:sp>
    </p:spTree>
    <p:extLst>
      <p:ext uri="{BB962C8B-B14F-4D97-AF65-F5344CB8AC3E}">
        <p14:creationId xmlns:p14="http://schemas.microsoft.com/office/powerpoint/2010/main" val="11781576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Thank You Background Page for ppt Slide">
            <a:extLst>
              <a:ext uri="{FF2B5EF4-FFF2-40B4-BE49-F238E27FC236}">
                <a16:creationId xmlns:a16="http://schemas.microsoft.com/office/drawing/2014/main" id="{82CD960D-1553-4888-8051-7D8B17CEAC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261" b="22633"/>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2054" name="Content Placeholder 2053">
            <a:extLst>
              <a:ext uri="{FF2B5EF4-FFF2-40B4-BE49-F238E27FC236}">
                <a16:creationId xmlns:a16="http://schemas.microsoft.com/office/drawing/2014/main" id="{1E6946C0-B5BE-3596-8291-6DF8E6642F00}"/>
              </a:ext>
            </a:extLst>
          </p:cNvPr>
          <p:cNvSpPr>
            <a:spLocks noGrp="1"/>
          </p:cNvSpPr>
          <p:nvPr>
            <p:ph idx="1"/>
          </p:nvPr>
        </p:nvSpPr>
        <p:spPr>
          <a:xfrm>
            <a:off x="637953" y="3752850"/>
            <a:ext cx="11071443" cy="2452687"/>
          </a:xfrm>
        </p:spPr>
        <p:txBody>
          <a:bodyPr anchor="ctr">
            <a:normAutofit/>
          </a:bodyPr>
          <a:lstStyle/>
          <a:p>
            <a:pPr marL="0" indent="0">
              <a:buNone/>
            </a:pPr>
            <a:r>
              <a:rPr lang="en-US" sz="2400" b="1" dirty="0">
                <a:latin typeface="Garamond" panose="02020404030301010803" pitchFamily="18" charset="0"/>
              </a:rPr>
              <a:t>Acknowledgement</a:t>
            </a:r>
            <a:r>
              <a:rPr lang="en-US" sz="2400" dirty="0">
                <a:latin typeface="Garamond" panose="02020404030301010803" pitchFamily="18" charset="0"/>
              </a:rPr>
              <a:t>: </a:t>
            </a:r>
            <a:r>
              <a:rPr lang="en-US" altLang="en-US" sz="2400" dirty="0">
                <a:solidFill>
                  <a:srgbClr val="002060"/>
                </a:solidFill>
                <a:latin typeface="Garamond" panose="02020404030301010803" pitchFamily="18" charset="0"/>
                <a:ea typeface="Calibri" panose="020F0502020204030204" pitchFamily="34" charset="0"/>
                <a:cs typeface="Times New Roman" panose="02020603050405020304" pitchFamily="18" charset="0"/>
              </a:rPr>
              <a:t>This project is funded by the USDA-NIFA Capacity Building Grant Program through grant No. 1024566 to Lincoln University of Missouri. </a:t>
            </a:r>
          </a:p>
          <a:p>
            <a:pPr marL="0" indent="0">
              <a:buNone/>
            </a:pPr>
            <a:r>
              <a:rPr lang="en-US" sz="2400" dirty="0">
                <a:latin typeface="Garamond" panose="02020404030301010803" pitchFamily="18" charset="0"/>
              </a:rPr>
              <a:t>All comments/feedbacks can be sent to Ye Su (</a:t>
            </a:r>
            <a:r>
              <a:rPr lang="en-US" sz="2400" dirty="0">
                <a:latin typeface="Garamond" panose="02020404030301010803" pitchFamily="18" charset="0"/>
                <a:hlinkClick r:id="rId3"/>
              </a:rPr>
              <a:t>suy@lincolnu.edu</a:t>
            </a:r>
            <a:r>
              <a:rPr lang="en-US" sz="2400" dirty="0">
                <a:latin typeface="Garamond" panose="02020404030301010803" pitchFamily="18" charset="0"/>
              </a:rPr>
              <a:t>) or Lan Tran (</a:t>
            </a:r>
            <a:r>
              <a:rPr lang="en-US" sz="2400" dirty="0">
                <a:latin typeface="Garamond" panose="02020404030301010803" pitchFamily="18" charset="0"/>
                <a:hlinkClick r:id="rId4"/>
              </a:rPr>
              <a:t>tranl@lincolnu.edu</a:t>
            </a:r>
            <a:r>
              <a:rPr lang="en-US" sz="2400" dirty="0">
                <a:latin typeface="Garamond" panose="02020404030301010803" pitchFamily="18" charset="0"/>
              </a:rPr>
              <a:t>)</a:t>
            </a:r>
          </a:p>
        </p:txBody>
      </p:sp>
    </p:spTree>
    <p:extLst>
      <p:ext uri="{BB962C8B-B14F-4D97-AF65-F5344CB8AC3E}">
        <p14:creationId xmlns:p14="http://schemas.microsoft.com/office/powerpoint/2010/main" val="108209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2551781" y="498848"/>
            <a:ext cx="4509236" cy="1139139"/>
          </a:xfrm>
        </p:spPr>
        <p:txBody>
          <a:bodyPr>
            <a:normAutofit/>
          </a:bodyPr>
          <a:lstStyle/>
          <a:p>
            <a:pPr algn="ctr"/>
            <a:r>
              <a:rPr lang="en-US" sz="3600" dirty="0">
                <a:latin typeface="Palatino Linotype" panose="02040502050505030304" pitchFamily="18" charset="0"/>
              </a:rPr>
              <a:t>Background </a:t>
            </a:r>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a:xfrm>
            <a:off x="523767" y="1698683"/>
            <a:ext cx="8170817" cy="4029132"/>
          </a:xfrm>
        </p:spPr>
        <p:txBody>
          <a:bodyPr anchor="t">
            <a:normAutofit/>
          </a:bodyPr>
          <a:lstStyle/>
          <a:p>
            <a:r>
              <a:rPr lang="en-US" sz="2400" dirty="0"/>
              <a:t>Local food is defined by geographic distance </a:t>
            </a:r>
          </a:p>
          <a:p>
            <a:r>
              <a:rPr lang="en-US" sz="2400" dirty="0">
                <a:latin typeface="Palatino Linotype" panose="02040502050505030304" pitchFamily="18" charset="0"/>
              </a:rPr>
              <a:t>All states established state-sponsored programs to promote local food </a:t>
            </a:r>
          </a:p>
          <a:p>
            <a:r>
              <a:rPr lang="en-US" sz="2400" dirty="0">
                <a:latin typeface="Palatino Linotype" panose="02040502050505030304" pitchFamily="18" charset="0"/>
              </a:rPr>
              <a:t>State-branded food is defined by geopolitical boundary </a:t>
            </a:r>
            <a:endParaRPr lang="en-US" sz="2400" i="0" dirty="0">
              <a:effectLst/>
              <a:latin typeface="Palatino Linotype" panose="02040502050505030304" pitchFamily="18" charset="0"/>
            </a:endParaRPr>
          </a:p>
          <a:p>
            <a:pPr lvl="1"/>
            <a:r>
              <a:rPr lang="en-US" sz="1800" dirty="0">
                <a:latin typeface="Palatino Linotype" panose="02040502050505030304" pitchFamily="18" charset="0"/>
              </a:rPr>
              <a:t>Go Texas, Tennessee Pride, Fresh Florida, PA Preferred, Colorado Grown, CA Grown, Missouri Grown, etc. </a:t>
            </a:r>
          </a:p>
          <a:p>
            <a:r>
              <a:rPr lang="en-US" sz="2400" dirty="0">
                <a:latin typeface="Palatino Linotype" panose="02040502050505030304" pitchFamily="18" charset="0"/>
              </a:rPr>
              <a:t>Missouri Grown </a:t>
            </a:r>
          </a:p>
        </p:txBody>
      </p:sp>
      <p:pic>
        <p:nvPicPr>
          <p:cNvPr id="13" name="Picture 12">
            <a:extLst>
              <a:ext uri="{FF2B5EF4-FFF2-40B4-BE49-F238E27FC236}">
                <a16:creationId xmlns:a16="http://schemas.microsoft.com/office/drawing/2014/main" id="{3517BC10-5300-4E3E-B4B5-9FC40A84C686}"/>
              </a:ext>
            </a:extLst>
          </p:cNvPr>
          <p:cNvPicPr>
            <a:picLocks noChangeAspect="1"/>
          </p:cNvPicPr>
          <p:nvPr/>
        </p:nvPicPr>
        <p:blipFill rotWithShape="1">
          <a:blip r:embed="rId3"/>
          <a:srcRect t="1500" r="12" b="12"/>
          <a:stretch/>
        </p:blipFill>
        <p:spPr>
          <a:xfrm>
            <a:off x="8891809" y="3377907"/>
            <a:ext cx="3072383" cy="3072383"/>
          </a:xfrm>
          <a:custGeom>
            <a:avLst/>
            <a:gdLst/>
            <a:ahLst/>
            <a:cxnLst/>
            <a:rect l="l" t="t" r="r" b="b"/>
            <a:pathLst>
              <a:path w="1956816" h="1956816">
                <a:moveTo>
                  <a:pt x="978408" y="0"/>
                </a:moveTo>
                <a:cubicBezTo>
                  <a:pt x="1518768" y="0"/>
                  <a:pt x="1956816" y="438048"/>
                  <a:pt x="1956816" y="978408"/>
                </a:cubicBezTo>
                <a:cubicBezTo>
                  <a:pt x="1956816" y="1518768"/>
                  <a:pt x="1518768" y="1956816"/>
                  <a:pt x="978408" y="1956816"/>
                </a:cubicBezTo>
                <a:cubicBezTo>
                  <a:pt x="438048" y="1956816"/>
                  <a:pt x="0" y="1518768"/>
                  <a:pt x="0" y="978408"/>
                </a:cubicBezTo>
                <a:cubicBezTo>
                  <a:pt x="0" y="438048"/>
                  <a:pt x="438048" y="0"/>
                  <a:pt x="978408" y="0"/>
                </a:cubicBezTo>
                <a:close/>
              </a:path>
            </a:pathLst>
          </a:custGeom>
        </p:spPr>
      </p:pic>
      <p:pic>
        <p:nvPicPr>
          <p:cNvPr id="9" name="Picture 8">
            <a:extLst>
              <a:ext uri="{FF2B5EF4-FFF2-40B4-BE49-F238E27FC236}">
                <a16:creationId xmlns:a16="http://schemas.microsoft.com/office/drawing/2014/main" id="{3B6C3E23-0609-4999-A80F-99A69DD82ED5}"/>
              </a:ext>
            </a:extLst>
          </p:cNvPr>
          <p:cNvPicPr>
            <a:picLocks noChangeAspect="1"/>
          </p:cNvPicPr>
          <p:nvPr/>
        </p:nvPicPr>
        <p:blipFill rotWithShape="1">
          <a:blip r:embed="rId4"/>
          <a:srcRect r="9632" b="-3"/>
          <a:stretch/>
        </p:blipFill>
        <p:spPr>
          <a:xfrm>
            <a:off x="9100325" y="407710"/>
            <a:ext cx="2743200" cy="2743200"/>
          </a:xfrm>
          <a:custGeom>
            <a:avLst/>
            <a:gdLst/>
            <a:ahLst/>
            <a:cxnLst/>
            <a:rect l="l" t="t" r="r" b="b"/>
            <a:pathLst>
              <a:path w="2834640" h="2834640">
                <a:moveTo>
                  <a:pt x="1417320" y="0"/>
                </a:moveTo>
                <a:cubicBezTo>
                  <a:pt x="2200084" y="0"/>
                  <a:pt x="2834640" y="634556"/>
                  <a:pt x="2834640" y="1417320"/>
                </a:cubicBezTo>
                <a:cubicBezTo>
                  <a:pt x="2834640" y="2200084"/>
                  <a:pt x="2200084" y="2834640"/>
                  <a:pt x="1417320" y="2834640"/>
                </a:cubicBezTo>
                <a:cubicBezTo>
                  <a:pt x="634556" y="2834640"/>
                  <a:pt x="0" y="2200084"/>
                  <a:pt x="0" y="1417320"/>
                </a:cubicBezTo>
                <a:cubicBezTo>
                  <a:pt x="0" y="634556"/>
                  <a:pt x="634556" y="0"/>
                  <a:pt x="1417320" y="0"/>
                </a:cubicBezTo>
                <a:close/>
              </a:path>
            </a:pathLst>
          </a:custGeom>
        </p:spPr>
      </p:pic>
      <p:pic>
        <p:nvPicPr>
          <p:cNvPr id="2050" name="Picture 2">
            <a:extLst>
              <a:ext uri="{FF2B5EF4-FFF2-40B4-BE49-F238E27FC236}">
                <a16:creationId xmlns:a16="http://schemas.microsoft.com/office/drawing/2014/main" id="{8B41FFDA-E376-352D-3217-DC599F1D05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8575" y="4061311"/>
            <a:ext cx="1981200" cy="172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524497"/>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838200" y="49241"/>
            <a:ext cx="10515600" cy="1325563"/>
          </a:xfrm>
        </p:spPr>
        <p:txBody>
          <a:bodyPr/>
          <a:lstStyle/>
          <a:p>
            <a:pPr algn="ctr"/>
            <a:r>
              <a:rPr lang="en-US" dirty="0"/>
              <a:t>Background </a:t>
            </a:r>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a:xfrm>
            <a:off x="755375" y="1374804"/>
            <a:ext cx="10821855" cy="4667250"/>
          </a:xfrm>
        </p:spPr>
        <p:txBody>
          <a:bodyPr>
            <a:normAutofit/>
          </a:bodyPr>
          <a:lstStyle/>
          <a:p>
            <a:r>
              <a:rPr lang="en-US" dirty="0"/>
              <a:t>Consumers generally are willing to pay (WTP) a premium for food labeled “local,” implying marketing strategies for producers/farmers (meta-review of </a:t>
            </a:r>
            <a:r>
              <a:rPr lang="en-US" dirty="0" err="1"/>
              <a:t>Printezis</a:t>
            </a:r>
            <a:r>
              <a:rPr lang="en-US" dirty="0"/>
              <a:t> et al., 2019). </a:t>
            </a:r>
          </a:p>
          <a:p>
            <a:r>
              <a:rPr lang="da-DK" dirty="0" err="1"/>
              <a:t>Previous</a:t>
            </a:r>
            <a:r>
              <a:rPr lang="da-DK" dirty="0"/>
              <a:t> research </a:t>
            </a:r>
            <a:r>
              <a:rPr lang="da-DK" dirty="0" err="1"/>
              <a:t>often</a:t>
            </a:r>
            <a:r>
              <a:rPr lang="da-DK" dirty="0"/>
              <a:t> </a:t>
            </a:r>
            <a:r>
              <a:rPr lang="da-DK" dirty="0" err="1"/>
              <a:t>considers</a:t>
            </a:r>
            <a:r>
              <a:rPr lang="da-DK" dirty="0"/>
              <a:t> State-</a:t>
            </a:r>
            <a:r>
              <a:rPr lang="da-DK" dirty="0" err="1"/>
              <a:t>branded</a:t>
            </a:r>
            <a:r>
              <a:rPr lang="da-DK" dirty="0"/>
              <a:t> as </a:t>
            </a:r>
            <a:r>
              <a:rPr lang="da-DK" dirty="0" err="1"/>
              <a:t>local</a:t>
            </a:r>
            <a:r>
              <a:rPr lang="da-DK" dirty="0"/>
              <a:t> food (</a:t>
            </a:r>
            <a:r>
              <a:rPr lang="da-DK" dirty="0" err="1"/>
              <a:t>Naasz</a:t>
            </a:r>
            <a:r>
              <a:rPr lang="da-DK" dirty="0"/>
              <a:t>, </a:t>
            </a:r>
            <a:r>
              <a:rPr lang="da-DK" dirty="0" err="1"/>
              <a:t>Jablonski</a:t>
            </a:r>
            <a:r>
              <a:rPr lang="da-DK" dirty="0"/>
              <a:t>, &amp; </a:t>
            </a:r>
            <a:r>
              <a:rPr lang="da-DK" dirty="0" err="1"/>
              <a:t>Thilmany</a:t>
            </a:r>
            <a:r>
              <a:rPr lang="da-DK" dirty="0"/>
              <a:t>, 2018; </a:t>
            </a:r>
            <a:r>
              <a:rPr lang="da-DK" dirty="0" err="1"/>
              <a:t>Nganje</a:t>
            </a:r>
            <a:r>
              <a:rPr lang="da-DK" dirty="0"/>
              <a:t>, </a:t>
            </a:r>
            <a:r>
              <a:rPr lang="da-DK" dirty="0" err="1"/>
              <a:t>Hughner</a:t>
            </a:r>
            <a:r>
              <a:rPr lang="da-DK" dirty="0"/>
              <a:t>, &amp; Lee, 2011), and </a:t>
            </a:r>
            <a:r>
              <a:rPr lang="da-DK" dirty="0" err="1"/>
              <a:t>consumers</a:t>
            </a:r>
            <a:r>
              <a:rPr lang="da-DK" dirty="0"/>
              <a:t> </a:t>
            </a:r>
            <a:r>
              <a:rPr lang="da-DK" dirty="0" err="1"/>
              <a:t>are</a:t>
            </a:r>
            <a:r>
              <a:rPr lang="da-DK" dirty="0"/>
              <a:t> </a:t>
            </a:r>
            <a:r>
              <a:rPr lang="da-DK" dirty="0" err="1"/>
              <a:t>willing</a:t>
            </a:r>
            <a:r>
              <a:rPr lang="da-DK" dirty="0"/>
              <a:t> to pay a </a:t>
            </a:r>
            <a:r>
              <a:rPr lang="da-DK" dirty="0" err="1"/>
              <a:t>premium</a:t>
            </a:r>
            <a:r>
              <a:rPr lang="da-DK" dirty="0"/>
              <a:t> for </a:t>
            </a:r>
            <a:r>
              <a:rPr lang="da-DK" dirty="0" err="1"/>
              <a:t>state-branded</a:t>
            </a:r>
            <a:r>
              <a:rPr lang="da-DK" dirty="0"/>
              <a:t> products. </a:t>
            </a:r>
          </a:p>
          <a:p>
            <a:r>
              <a:rPr lang="en-US" dirty="0"/>
              <a:t>Very few studies compared consumers' WTP between local and state-branded products. </a:t>
            </a:r>
            <a:endParaRPr lang="da-DK" dirty="0"/>
          </a:p>
          <a:p>
            <a:endParaRPr lang="en-US" dirty="0"/>
          </a:p>
        </p:txBody>
      </p:sp>
    </p:spTree>
    <p:extLst>
      <p:ext uri="{BB962C8B-B14F-4D97-AF65-F5344CB8AC3E}">
        <p14:creationId xmlns:p14="http://schemas.microsoft.com/office/powerpoint/2010/main" val="1236976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838200" y="134297"/>
            <a:ext cx="10515600" cy="1325563"/>
          </a:xfrm>
        </p:spPr>
        <p:txBody>
          <a:bodyPr/>
          <a:lstStyle/>
          <a:p>
            <a:pPr algn="ctr"/>
            <a:r>
              <a:rPr lang="en-US" dirty="0"/>
              <a:t>Research Question</a:t>
            </a:r>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a:xfrm>
            <a:off x="937491" y="1459860"/>
            <a:ext cx="10515600" cy="4589958"/>
          </a:xfrm>
        </p:spPr>
        <p:style>
          <a:lnRef idx="2">
            <a:schemeClr val="accent6"/>
          </a:lnRef>
          <a:fillRef idx="1">
            <a:schemeClr val="lt1"/>
          </a:fillRef>
          <a:effectRef idx="0">
            <a:schemeClr val="accent6"/>
          </a:effectRef>
          <a:fontRef idx="minor">
            <a:schemeClr val="dk1"/>
          </a:fontRef>
        </p:style>
        <p:txBody>
          <a:bodyPr>
            <a:normAutofit lnSpcReduction="10000"/>
          </a:bodyPr>
          <a:lstStyle/>
          <a:p>
            <a:pPr marL="0" indent="0">
              <a:buNone/>
            </a:pPr>
            <a:r>
              <a:rPr lang="en-US" sz="3200" dirty="0">
                <a:ln w="0"/>
                <a:solidFill>
                  <a:schemeClr val="accent1"/>
                </a:solidFill>
                <a:effectLst>
                  <a:outerShdw blurRad="38100" dist="25400" dir="5400000" algn="ctr" rotWithShape="0">
                    <a:srgbClr val="6E747A">
                      <a:alpha val="43000"/>
                    </a:srgbClr>
                  </a:outerShdw>
                </a:effectLst>
              </a:rPr>
              <a:t>Do consumers treat State-branded food differently from local ones?</a:t>
            </a:r>
          </a:p>
          <a:p>
            <a:pPr marL="0" indent="0" algn="just">
              <a:spcBef>
                <a:spcPts val="1800"/>
              </a:spcBef>
              <a:buNone/>
            </a:pPr>
            <a:r>
              <a:rPr lang="en-US" dirty="0"/>
              <a:t>“State-branded” may be “better” in some way: </a:t>
            </a:r>
          </a:p>
          <a:p>
            <a:r>
              <a:rPr lang="en-US" dirty="0"/>
              <a:t>Consumers may not know some local producers, but a state logo helps them determine “local” ones that may increase “buying confidence” or “trustworthiness.”</a:t>
            </a:r>
          </a:p>
          <a:p>
            <a:r>
              <a:rPr lang="en-US" dirty="0"/>
              <a:t>Consumers may be more motivated to buy products with a State logo than generally “local” (localism, ethnocentrism)</a:t>
            </a:r>
            <a:r>
              <a:rPr lang="en-US" sz="3200" dirty="0"/>
              <a:t> </a:t>
            </a:r>
          </a:p>
          <a:p>
            <a:pPr marL="0" indent="0" algn="ctr">
              <a:buNone/>
            </a:pPr>
            <a:r>
              <a:rPr lang="en-US" sz="3200" dirty="0">
                <a:ln w="0"/>
                <a:solidFill>
                  <a:schemeClr val="accent1"/>
                </a:solidFill>
                <a:effectLst>
                  <a:outerShdw blurRad="38100" dist="25400" dir="5400000" algn="ctr" rotWithShape="0">
                    <a:srgbClr val="6E747A">
                      <a:alpha val="43000"/>
                    </a:srgbClr>
                  </a:outerShdw>
                </a:effectLst>
              </a:rPr>
              <a:t>      WTP for State-branded food would be higher?</a:t>
            </a:r>
          </a:p>
          <a:p>
            <a:pPr marL="0" indent="0" algn="ctr">
              <a:buNone/>
            </a:pPr>
            <a:r>
              <a:rPr lang="en-US" sz="3200" dirty="0">
                <a:ln w="0"/>
                <a:solidFill>
                  <a:schemeClr val="accent1"/>
                </a:solidFill>
                <a:effectLst>
                  <a:outerShdw blurRad="38100" dist="25400" dir="5400000" algn="ctr" rotWithShape="0">
                    <a:srgbClr val="6E747A">
                      <a:alpha val="43000"/>
                    </a:srgbClr>
                  </a:outerShdw>
                </a:effectLst>
              </a:rPr>
              <a:t>Who is more familiar with State-branded?</a:t>
            </a:r>
            <a:endParaRPr lang="en-US" sz="3200" dirty="0"/>
          </a:p>
          <a:p>
            <a:pPr marL="0" indent="0" algn="ctr">
              <a:buNone/>
            </a:pPr>
            <a:endParaRPr lang="en-US" sz="3200" dirty="0"/>
          </a:p>
        </p:txBody>
      </p:sp>
      <p:sp>
        <p:nvSpPr>
          <p:cNvPr id="4" name="Arrow: Right 3">
            <a:extLst>
              <a:ext uri="{FF2B5EF4-FFF2-40B4-BE49-F238E27FC236}">
                <a16:creationId xmlns:a16="http://schemas.microsoft.com/office/drawing/2014/main" id="{DCD5F9E1-10DC-4DDC-AD45-C0C502613160}"/>
              </a:ext>
            </a:extLst>
          </p:cNvPr>
          <p:cNvSpPr/>
          <p:nvPr/>
        </p:nvSpPr>
        <p:spPr>
          <a:xfrm>
            <a:off x="1371278" y="4848238"/>
            <a:ext cx="399934" cy="308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3917C019-C6AA-689E-FE9E-612755505FF1}"/>
              </a:ext>
            </a:extLst>
          </p:cNvPr>
          <p:cNvSpPr/>
          <p:nvPr/>
        </p:nvSpPr>
        <p:spPr>
          <a:xfrm>
            <a:off x="1371278" y="5449028"/>
            <a:ext cx="399934" cy="308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376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a:xfrm>
            <a:off x="838200" y="134297"/>
            <a:ext cx="10515600" cy="1325563"/>
          </a:xfrm>
        </p:spPr>
        <p:txBody>
          <a:bodyPr/>
          <a:lstStyle/>
          <a:p>
            <a:pPr algn="ctr"/>
            <a:r>
              <a:rPr lang="en-US" dirty="0"/>
              <a:t>Research Question</a:t>
            </a:r>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a:xfrm>
            <a:off x="937491" y="1459860"/>
            <a:ext cx="10515600" cy="4589958"/>
          </a:xfrm>
        </p:spPr>
        <p:style>
          <a:lnRef idx="2">
            <a:schemeClr val="accent6"/>
          </a:lnRef>
          <a:fillRef idx="1">
            <a:schemeClr val="lt1"/>
          </a:fillRef>
          <a:effectRef idx="0">
            <a:schemeClr val="accent6"/>
          </a:effectRef>
          <a:fontRef idx="minor">
            <a:schemeClr val="dk1"/>
          </a:fontRef>
        </p:style>
        <p:txBody>
          <a:bodyPr>
            <a:normAutofit/>
          </a:bodyPr>
          <a:lstStyle/>
          <a:p>
            <a:r>
              <a:rPr lang="en-US" sz="3200" dirty="0">
                <a:ln w="0"/>
                <a:solidFill>
                  <a:schemeClr val="accent1"/>
                </a:solidFill>
                <a:effectLst>
                  <a:outerShdw blurRad="38100" dist="25400" dir="5400000" algn="ctr" rotWithShape="0">
                    <a:srgbClr val="6E747A">
                      <a:alpha val="43000"/>
                    </a:srgbClr>
                  </a:outerShdw>
                </a:effectLst>
              </a:rPr>
              <a:t>Do consumers treat State-branded food the same as local ones?</a:t>
            </a:r>
          </a:p>
          <a:p>
            <a:pPr lvl="1" algn="just">
              <a:spcBef>
                <a:spcPts val="1800"/>
              </a:spcBef>
            </a:pPr>
            <a:r>
              <a:rPr lang="en-US" sz="2800" dirty="0">
                <a:ln w="0"/>
                <a:solidFill>
                  <a:schemeClr val="accent1"/>
                </a:solidFill>
                <a:effectLst>
                  <a:outerShdw blurRad="38100" dist="25400" dir="5400000" algn="ctr" rotWithShape="0">
                    <a:srgbClr val="6E747A">
                      <a:alpha val="43000"/>
                    </a:srgbClr>
                  </a:outerShdw>
                </a:effectLst>
              </a:rPr>
              <a:t>WTP for State-branded food would be higher or lower?</a:t>
            </a:r>
          </a:p>
          <a:p>
            <a:pPr lvl="1" algn="just">
              <a:spcBef>
                <a:spcPts val="1800"/>
              </a:spcBef>
            </a:pPr>
            <a:r>
              <a:rPr lang="en-US" sz="2800" dirty="0">
                <a:ln w="0"/>
                <a:solidFill>
                  <a:schemeClr val="accent1"/>
                </a:solidFill>
                <a:effectLst>
                  <a:outerShdw blurRad="38100" dist="25400" dir="5400000" algn="ctr" rotWithShape="0">
                    <a:srgbClr val="6E747A">
                      <a:alpha val="43000"/>
                    </a:srgbClr>
                  </a:outerShdw>
                </a:effectLst>
              </a:rPr>
              <a:t>Does knowing the state brand affect their WTP for local and state-branded food?</a:t>
            </a:r>
            <a:endParaRPr lang="en-US" sz="2800" dirty="0"/>
          </a:p>
          <a:p>
            <a:pPr marL="0" indent="0" algn="ctr">
              <a:buNone/>
            </a:pPr>
            <a:endParaRPr lang="en-US" sz="3200" dirty="0"/>
          </a:p>
        </p:txBody>
      </p:sp>
    </p:spTree>
    <p:extLst>
      <p:ext uri="{BB962C8B-B14F-4D97-AF65-F5344CB8AC3E}">
        <p14:creationId xmlns:p14="http://schemas.microsoft.com/office/powerpoint/2010/main" val="487564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lstStyle/>
          <a:p>
            <a:pPr algn="ctr"/>
            <a:r>
              <a:rPr lang="en-US" dirty="0"/>
              <a:t>Method</a:t>
            </a:r>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p:txBody>
          <a:bodyPr>
            <a:normAutofit/>
          </a:bodyPr>
          <a:lstStyle/>
          <a:p>
            <a:r>
              <a:rPr lang="en-US" dirty="0"/>
              <a:t>Discrete choice experiment for 1lb. fresh tomatoes with 4 attributes:</a:t>
            </a:r>
          </a:p>
          <a:p>
            <a:pPr lvl="1"/>
            <a:r>
              <a:rPr lang="en-US" b="1" dirty="0"/>
              <a:t>Origin label</a:t>
            </a:r>
            <a:r>
              <a:rPr lang="en-US" dirty="0"/>
              <a:t>: Local, Missouri Grown, and None of these labels</a:t>
            </a:r>
          </a:p>
          <a:p>
            <a:pPr lvl="1"/>
            <a:r>
              <a:rPr lang="en-US" b="1" dirty="0"/>
              <a:t>Production</a:t>
            </a:r>
            <a:r>
              <a:rPr lang="en-US" dirty="0"/>
              <a:t>: Organic, 50% reduced pesticide, and Conventional</a:t>
            </a:r>
          </a:p>
          <a:p>
            <a:pPr lvl="1"/>
            <a:r>
              <a:rPr lang="en-US" b="1" dirty="0"/>
              <a:t>Producer</a:t>
            </a:r>
            <a:r>
              <a:rPr lang="en-US" dirty="0"/>
              <a:t>: Small or medium family farm, Large family farm, and Large Corporation</a:t>
            </a:r>
          </a:p>
          <a:p>
            <a:pPr lvl="1"/>
            <a:r>
              <a:rPr lang="en-US" b="1" dirty="0"/>
              <a:t>Price</a:t>
            </a:r>
            <a:r>
              <a:rPr lang="en-US" dirty="0"/>
              <a:t>: $1.99/</a:t>
            </a:r>
            <a:r>
              <a:rPr lang="en-US" dirty="0" err="1"/>
              <a:t>lb</a:t>
            </a:r>
            <a:r>
              <a:rPr lang="en-US" dirty="0"/>
              <a:t>, $2.99/</a:t>
            </a:r>
            <a:r>
              <a:rPr lang="en-US" dirty="0" err="1"/>
              <a:t>lb</a:t>
            </a:r>
            <a:r>
              <a:rPr lang="en-US" dirty="0"/>
              <a:t>, and $3.99/</a:t>
            </a:r>
            <a:r>
              <a:rPr lang="en-US" dirty="0" err="1"/>
              <a:t>lb</a:t>
            </a:r>
            <a:endParaRPr lang="en-US" dirty="0"/>
          </a:p>
          <a:p>
            <a:r>
              <a:rPr lang="en-US" dirty="0"/>
              <a:t>Qualified consumers will make a choice over 9 scenarios</a:t>
            </a:r>
          </a:p>
          <a:p>
            <a:pPr lvl="1"/>
            <a:r>
              <a:rPr lang="en-US" dirty="0"/>
              <a:t>Each scenario contains 3 choices and an opt-out (no buy) option</a:t>
            </a:r>
          </a:p>
        </p:txBody>
      </p:sp>
    </p:spTree>
    <p:extLst>
      <p:ext uri="{BB962C8B-B14F-4D97-AF65-F5344CB8AC3E}">
        <p14:creationId xmlns:p14="http://schemas.microsoft.com/office/powerpoint/2010/main" val="1171529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normAutofit/>
          </a:bodyPr>
          <a:lstStyle/>
          <a:p>
            <a:r>
              <a:rPr lang="en-US" sz="4400" dirty="0"/>
              <a:t>Example: </a:t>
            </a:r>
            <a:r>
              <a:rPr lang="en-US" sz="4000" dirty="0"/>
              <a:t>one of 9 scenarios for respondents</a:t>
            </a:r>
            <a:endParaRPr lang="en-US" dirty="0"/>
          </a:p>
        </p:txBody>
      </p:sp>
      <p:pic>
        <p:nvPicPr>
          <p:cNvPr id="7" name="Picture 6">
            <a:extLst>
              <a:ext uri="{FF2B5EF4-FFF2-40B4-BE49-F238E27FC236}">
                <a16:creationId xmlns:a16="http://schemas.microsoft.com/office/drawing/2014/main" id="{F30F4441-74FB-4F21-B73D-404335D8A9E7}"/>
              </a:ext>
            </a:extLst>
          </p:cNvPr>
          <p:cNvPicPr>
            <a:picLocks noChangeAspect="1"/>
          </p:cNvPicPr>
          <p:nvPr/>
        </p:nvPicPr>
        <p:blipFill>
          <a:blip r:embed="rId2"/>
          <a:stretch>
            <a:fillRect/>
          </a:stretch>
        </p:blipFill>
        <p:spPr>
          <a:xfrm>
            <a:off x="1675142" y="2194497"/>
            <a:ext cx="8205765" cy="3632561"/>
          </a:xfrm>
          <a:prstGeom prst="rect">
            <a:avLst/>
          </a:prstGeom>
        </p:spPr>
      </p:pic>
    </p:spTree>
    <p:extLst>
      <p:ext uri="{BB962C8B-B14F-4D97-AF65-F5344CB8AC3E}">
        <p14:creationId xmlns:p14="http://schemas.microsoft.com/office/powerpoint/2010/main" val="3227889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E4C4C-2236-144A-9900-70FD9870E1DF}"/>
              </a:ext>
            </a:extLst>
          </p:cNvPr>
          <p:cNvSpPr>
            <a:spLocks noGrp="1"/>
          </p:cNvSpPr>
          <p:nvPr>
            <p:ph type="title"/>
          </p:nvPr>
        </p:nvSpPr>
        <p:spPr/>
        <p:txBody>
          <a:bodyPr/>
          <a:lstStyle/>
          <a:p>
            <a:pPr algn="ctr"/>
            <a:r>
              <a:rPr lang="en-US" dirty="0"/>
              <a:t>Data Collection</a:t>
            </a:r>
          </a:p>
        </p:txBody>
      </p:sp>
      <p:sp>
        <p:nvSpPr>
          <p:cNvPr id="3" name="Content Placeholder 2">
            <a:extLst>
              <a:ext uri="{FF2B5EF4-FFF2-40B4-BE49-F238E27FC236}">
                <a16:creationId xmlns:a16="http://schemas.microsoft.com/office/drawing/2014/main" id="{7A93E7C6-A589-BF4E-977E-BBFE5DC8C843}"/>
              </a:ext>
            </a:extLst>
          </p:cNvPr>
          <p:cNvSpPr>
            <a:spLocks noGrp="1"/>
          </p:cNvSpPr>
          <p:nvPr>
            <p:ph idx="1"/>
          </p:nvPr>
        </p:nvSpPr>
        <p:spPr>
          <a:xfrm>
            <a:off x="838200" y="1726546"/>
            <a:ext cx="10515600" cy="4486275"/>
          </a:xfrm>
        </p:spPr>
        <p:txBody>
          <a:bodyPr>
            <a:normAutofit/>
          </a:bodyPr>
          <a:lstStyle/>
          <a:p>
            <a:r>
              <a:rPr lang="en-US" dirty="0"/>
              <a:t>An online survey was conducted </a:t>
            </a:r>
            <a:r>
              <a:rPr lang="en-US" sz="2800" dirty="0"/>
              <a:t>via Amazon’s Mechanical Turk for Missouri consumers</a:t>
            </a:r>
          </a:p>
          <a:p>
            <a:pPr lvl="1"/>
            <a:r>
              <a:rPr lang="en-US" dirty="0"/>
              <a:t>Primary shoppers purchased tomatoes in the past year</a:t>
            </a:r>
          </a:p>
          <a:p>
            <a:pPr lvl="1"/>
            <a:r>
              <a:rPr lang="en-US" dirty="0"/>
              <a:t>Information including a definition of local food, knowledge of MG, and demographics </a:t>
            </a:r>
          </a:p>
          <a:p>
            <a:pPr lvl="1"/>
            <a:r>
              <a:rPr lang="en-US" dirty="0"/>
              <a:t>343 valid responses were collected</a:t>
            </a:r>
          </a:p>
        </p:txBody>
      </p:sp>
    </p:spTree>
    <p:extLst>
      <p:ext uri="{BB962C8B-B14F-4D97-AF65-F5344CB8AC3E}">
        <p14:creationId xmlns:p14="http://schemas.microsoft.com/office/powerpoint/2010/main" val="8545197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17194</TotalTime>
  <Words>1931</Words>
  <Application>Microsoft Macintosh PowerPoint</Application>
  <PresentationFormat>Widescreen</PresentationFormat>
  <Paragraphs>171</Paragraphs>
  <Slides>27</Slides>
  <Notes>17</Notes>
  <HiddenSlides>11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Calibri</vt:lpstr>
      <vt:lpstr>Calibri Light</vt:lpstr>
      <vt:lpstr>Courier New</vt:lpstr>
      <vt:lpstr>Garamond</vt:lpstr>
      <vt:lpstr>Palatino Linotype</vt:lpstr>
      <vt:lpstr>Times New Roman</vt:lpstr>
      <vt:lpstr>Wingdings</vt:lpstr>
      <vt:lpstr>Office Theme</vt:lpstr>
      <vt:lpstr>Are State Branded Products Local?  A Case in Missouri </vt:lpstr>
      <vt:lpstr>Background </vt:lpstr>
      <vt:lpstr>Background </vt:lpstr>
      <vt:lpstr>Background </vt:lpstr>
      <vt:lpstr>Research Question</vt:lpstr>
      <vt:lpstr>Research Question</vt:lpstr>
      <vt:lpstr>Method</vt:lpstr>
      <vt:lpstr>Example: one of 9 scenarios for respondents</vt:lpstr>
      <vt:lpstr>Data Collection</vt:lpstr>
      <vt:lpstr>Descriptive Statistics</vt:lpstr>
      <vt:lpstr>Empirical Model 1</vt:lpstr>
      <vt:lpstr>Results 1</vt:lpstr>
      <vt:lpstr>Results 1A</vt:lpstr>
      <vt:lpstr>Results 1A</vt:lpstr>
      <vt:lpstr>WTP by Attribute-specific Level ($/lbs.)</vt:lpstr>
      <vt:lpstr>Results 1B</vt:lpstr>
      <vt:lpstr>Empirical Model 2</vt:lpstr>
      <vt:lpstr>Results 2</vt:lpstr>
      <vt:lpstr>Results 2</vt:lpstr>
      <vt:lpstr>Results 2</vt:lpstr>
      <vt:lpstr>Results 2A</vt:lpstr>
      <vt:lpstr>WTP by Attribute Specific Level ($/lbs.)</vt:lpstr>
      <vt:lpstr>WTP for Local and MG ($/lbs.)</vt:lpstr>
      <vt:lpstr>PowerPoint Presentation</vt:lpstr>
      <vt:lpstr>Results of WTP</vt:lpstr>
      <vt:lpstr>Summary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Tran, Lan T. (MU-Student)</dc:creator>
  <cp:lastModifiedBy>Su, Ye</cp:lastModifiedBy>
  <cp:revision>75</cp:revision>
  <dcterms:created xsi:type="dcterms:W3CDTF">2022-03-23T05:44:50Z</dcterms:created>
  <dcterms:modified xsi:type="dcterms:W3CDTF">2022-10-24T14:19:32Z</dcterms:modified>
</cp:coreProperties>
</file>