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76" r:id="rId1"/>
  </p:sldMasterIdLst>
  <p:notesMasterIdLst>
    <p:notesMasterId r:id="rId3"/>
  </p:notesMasterIdLst>
  <p:sldIdLst>
    <p:sldId id="256" r:id="rId2"/>
  </p:sldIdLst>
  <p:sldSz cx="43891200" cy="43891200"/>
  <p:notesSz cx="6858000" cy="9144000"/>
  <p:defaultTextStyle>
    <a:defPPr>
      <a:defRPr lang="en-US"/>
    </a:defPPr>
    <a:lvl1pPr marL="0" algn="l" defTabSz="5013590" rtl="0" eaLnBrk="1" latinLnBrk="0" hangingPunct="1">
      <a:defRPr sz="9900" kern="1200">
        <a:solidFill>
          <a:schemeClr val="tx1"/>
        </a:solidFill>
        <a:latin typeface="+mn-lt"/>
        <a:ea typeface="+mn-ea"/>
        <a:cs typeface="+mn-cs"/>
      </a:defRPr>
    </a:lvl1pPr>
    <a:lvl2pPr marL="2506795" algn="l" defTabSz="5013590" rtl="0" eaLnBrk="1" latinLnBrk="0" hangingPunct="1">
      <a:defRPr sz="9900" kern="1200">
        <a:solidFill>
          <a:schemeClr val="tx1"/>
        </a:solidFill>
        <a:latin typeface="+mn-lt"/>
        <a:ea typeface="+mn-ea"/>
        <a:cs typeface="+mn-cs"/>
      </a:defRPr>
    </a:lvl2pPr>
    <a:lvl3pPr marL="5013590" algn="l" defTabSz="5013590" rtl="0" eaLnBrk="1" latinLnBrk="0" hangingPunct="1">
      <a:defRPr sz="9900" kern="1200">
        <a:solidFill>
          <a:schemeClr val="tx1"/>
        </a:solidFill>
        <a:latin typeface="+mn-lt"/>
        <a:ea typeface="+mn-ea"/>
        <a:cs typeface="+mn-cs"/>
      </a:defRPr>
    </a:lvl3pPr>
    <a:lvl4pPr marL="7520385" algn="l" defTabSz="5013590" rtl="0" eaLnBrk="1" latinLnBrk="0" hangingPunct="1">
      <a:defRPr sz="9900" kern="1200">
        <a:solidFill>
          <a:schemeClr val="tx1"/>
        </a:solidFill>
        <a:latin typeface="+mn-lt"/>
        <a:ea typeface="+mn-ea"/>
        <a:cs typeface="+mn-cs"/>
      </a:defRPr>
    </a:lvl4pPr>
    <a:lvl5pPr marL="10027179" algn="l" defTabSz="5013590" rtl="0" eaLnBrk="1" latinLnBrk="0" hangingPunct="1">
      <a:defRPr sz="9900" kern="1200">
        <a:solidFill>
          <a:schemeClr val="tx1"/>
        </a:solidFill>
        <a:latin typeface="+mn-lt"/>
        <a:ea typeface="+mn-ea"/>
        <a:cs typeface="+mn-cs"/>
      </a:defRPr>
    </a:lvl5pPr>
    <a:lvl6pPr marL="12533969" algn="l" defTabSz="5013590" rtl="0" eaLnBrk="1" latinLnBrk="0" hangingPunct="1">
      <a:defRPr sz="9900" kern="1200">
        <a:solidFill>
          <a:schemeClr val="tx1"/>
        </a:solidFill>
        <a:latin typeface="+mn-lt"/>
        <a:ea typeface="+mn-ea"/>
        <a:cs typeface="+mn-cs"/>
      </a:defRPr>
    </a:lvl6pPr>
    <a:lvl7pPr marL="15040764" algn="l" defTabSz="5013590" rtl="0" eaLnBrk="1" latinLnBrk="0" hangingPunct="1">
      <a:defRPr sz="9900" kern="1200">
        <a:solidFill>
          <a:schemeClr val="tx1"/>
        </a:solidFill>
        <a:latin typeface="+mn-lt"/>
        <a:ea typeface="+mn-ea"/>
        <a:cs typeface="+mn-cs"/>
      </a:defRPr>
    </a:lvl7pPr>
    <a:lvl8pPr marL="17547558" algn="l" defTabSz="5013590" rtl="0" eaLnBrk="1" latinLnBrk="0" hangingPunct="1">
      <a:defRPr sz="9900" kern="1200">
        <a:solidFill>
          <a:schemeClr val="tx1"/>
        </a:solidFill>
        <a:latin typeface="+mn-lt"/>
        <a:ea typeface="+mn-ea"/>
        <a:cs typeface="+mn-cs"/>
      </a:defRPr>
    </a:lvl8pPr>
    <a:lvl9pPr marL="20054353" algn="l" defTabSz="5013590" rtl="0" eaLnBrk="1" latinLnBrk="0" hangingPunct="1">
      <a:defRPr sz="9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3824">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1A96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770" autoAdjust="0"/>
  </p:normalViewPr>
  <p:slideViewPr>
    <p:cSldViewPr>
      <p:cViewPr>
        <p:scale>
          <a:sx n="100" d="100"/>
          <a:sy n="100" d="100"/>
        </p:scale>
        <p:origin x="-72" y="288"/>
      </p:cViewPr>
      <p:guideLst>
        <p:guide orient="horz" pos="13824"/>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Elizabeth\Desktop\Silver\Silver%20nano%20project\AgNP'S%20Soil%20enzyme%20summary%20table%204-26-16.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Elizabeth\Desktop\Silver\Silver%20nano%20project\AgNP'S%20Soil%20enzyme%20summary%20table%20%20with%20graphs.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Elizabeth\Desktop\Silver\Silver%20nano%20project\AgNP'S%20Soil%20enzyme%20summary%20table%20%20with%20graphs.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Elizabeth\Desktop\Silver\Silver%20nano%20project\AgNP'S%20Soil%20enzyme%20summary%20table%20%20with%20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rot="0" vert="horz"/>
          <a:lstStyle/>
          <a:p>
            <a:pPr algn="ctr">
              <a:defRPr/>
            </a:pPr>
            <a:r>
              <a:rPr lang="en-US" dirty="0">
                <a:latin typeface="Arial" panose="020B0604020202020204" pitchFamily="34" charset="0"/>
                <a:cs typeface="Arial" panose="020B0604020202020204" pitchFamily="34" charset="0"/>
              </a:rPr>
              <a:t>Sulfatase activity between 10nm and 50nm treatments</a:t>
            </a:r>
          </a:p>
        </c:rich>
      </c:tx>
      <c:layout>
        <c:manualLayout>
          <c:xMode val="edge"/>
          <c:yMode val="edge"/>
          <c:x val="0.13939231554389056"/>
          <c:y val="4.4923629829290365E-2"/>
        </c:manualLayout>
      </c:layout>
      <c:overlay val="1"/>
    </c:title>
    <c:autoTitleDeleted val="0"/>
    <c:plotArea>
      <c:layout/>
      <c:barChart>
        <c:barDir val="col"/>
        <c:grouping val="clustered"/>
        <c:varyColors val="0"/>
        <c:ser>
          <c:idx val="0"/>
          <c:order val="0"/>
          <c:tx>
            <c:strRef>
              <c:f>'[AgNP''S Soil enzyme summary table 4-26-16.xlsx]Table'!$A$27</c:f>
              <c:strCache>
                <c:ptCount val="1"/>
                <c:pt idx="0">
                  <c:v>50 nm</c:v>
                </c:pt>
              </c:strCache>
            </c:strRef>
          </c:tx>
          <c:invertIfNegative val="0"/>
          <c:cat>
            <c:strRef>
              <c:f>'[AgNP''S Soil enzyme summary table 4-26-16.xlsx]Table'!$B$26:$D$26</c:f>
              <c:strCache>
                <c:ptCount val="3"/>
                <c:pt idx="0">
                  <c:v>1Hr</c:v>
                </c:pt>
                <c:pt idx="1">
                  <c:v>1 week</c:v>
                </c:pt>
                <c:pt idx="2">
                  <c:v>1 month</c:v>
                </c:pt>
              </c:strCache>
            </c:strRef>
          </c:cat>
          <c:val>
            <c:numRef>
              <c:f>'[AgNP''S Soil enzyme summary table 4-26-16.xlsx]Table'!$B$27:$D$27</c:f>
              <c:numCache>
                <c:formatCode>General</c:formatCode>
                <c:ptCount val="3"/>
                <c:pt idx="0">
                  <c:v>6.42</c:v>
                </c:pt>
                <c:pt idx="1">
                  <c:v>6.25</c:v>
                </c:pt>
                <c:pt idx="2">
                  <c:v>4.6199999999999966</c:v>
                </c:pt>
              </c:numCache>
            </c:numRef>
          </c:val>
        </c:ser>
        <c:ser>
          <c:idx val="1"/>
          <c:order val="1"/>
          <c:tx>
            <c:strRef>
              <c:f>'[AgNP''S Soil enzyme summary table 4-26-16.xlsx]Table'!$A$28</c:f>
              <c:strCache>
                <c:ptCount val="1"/>
                <c:pt idx="0">
                  <c:v>10nm</c:v>
                </c:pt>
              </c:strCache>
            </c:strRef>
          </c:tx>
          <c:invertIfNegative val="0"/>
          <c:cat>
            <c:strRef>
              <c:f>'[AgNP''S Soil enzyme summary table 4-26-16.xlsx]Table'!$B$26:$D$26</c:f>
              <c:strCache>
                <c:ptCount val="3"/>
                <c:pt idx="0">
                  <c:v>1Hr</c:v>
                </c:pt>
                <c:pt idx="1">
                  <c:v>1 week</c:v>
                </c:pt>
                <c:pt idx="2">
                  <c:v>1 month</c:v>
                </c:pt>
              </c:strCache>
            </c:strRef>
          </c:cat>
          <c:val>
            <c:numRef>
              <c:f>'[AgNP''S Soil enzyme summary table 4-26-16.xlsx]Table'!$B$28:$D$28</c:f>
              <c:numCache>
                <c:formatCode>General</c:formatCode>
                <c:ptCount val="3"/>
                <c:pt idx="0">
                  <c:v>6.7</c:v>
                </c:pt>
                <c:pt idx="1">
                  <c:v>5.81</c:v>
                </c:pt>
                <c:pt idx="2">
                  <c:v>4.21</c:v>
                </c:pt>
              </c:numCache>
            </c:numRef>
          </c:val>
        </c:ser>
        <c:dLbls>
          <c:showLegendKey val="0"/>
          <c:showVal val="0"/>
          <c:showCatName val="0"/>
          <c:showSerName val="0"/>
          <c:showPercent val="0"/>
          <c:showBubbleSize val="0"/>
        </c:dLbls>
        <c:gapWidth val="150"/>
        <c:axId val="99191424"/>
        <c:axId val="99193600"/>
      </c:barChart>
      <c:catAx>
        <c:axId val="99191424"/>
        <c:scaling>
          <c:orientation val="minMax"/>
        </c:scaling>
        <c:delete val="0"/>
        <c:axPos val="b"/>
        <c:title>
          <c:tx>
            <c:rich>
              <a:bodyPr rot="0" vert="horz"/>
              <a:lstStyle/>
              <a:p>
                <a:pPr>
                  <a:defRPr/>
                </a:pPr>
                <a:r>
                  <a:rPr lang="en-US" dirty="0"/>
                  <a:t>Time</a:t>
                </a:r>
              </a:p>
            </c:rich>
          </c:tx>
          <c:layout/>
          <c:overlay val="0"/>
        </c:title>
        <c:numFmt formatCode="General" sourceLinked="1"/>
        <c:majorTickMark val="none"/>
        <c:minorTickMark val="none"/>
        <c:tickLblPos val="nextTo"/>
        <c:txPr>
          <a:bodyPr rot="-60000000" vert="horz"/>
          <a:lstStyle/>
          <a:p>
            <a:pPr>
              <a:defRPr/>
            </a:pPr>
            <a:endParaRPr lang="en-US"/>
          </a:p>
        </c:txPr>
        <c:crossAx val="99193600"/>
        <c:crosses val="autoZero"/>
        <c:auto val="1"/>
        <c:lblAlgn val="ctr"/>
        <c:lblOffset val="100"/>
        <c:noMultiLvlLbl val="0"/>
      </c:catAx>
      <c:valAx>
        <c:axId val="99193600"/>
        <c:scaling>
          <c:orientation val="minMax"/>
        </c:scaling>
        <c:delete val="0"/>
        <c:axPos val="l"/>
        <c:title>
          <c:tx>
            <c:rich>
              <a:bodyPr rot="-5400000" vert="horz"/>
              <a:lstStyle/>
              <a:p>
                <a:pPr>
                  <a:defRPr/>
                </a:pPr>
                <a:r>
                  <a:rPr lang="en-US" dirty="0"/>
                  <a:t>Activity of Arylsulfatase µg of PNP/hr/g of soil </a:t>
                </a:r>
              </a:p>
              <a:p>
                <a:pPr>
                  <a:defRPr/>
                </a:pPr>
                <a:endParaRPr lang="en-US" dirty="0"/>
              </a:p>
            </c:rich>
          </c:tx>
          <c:layout>
            <c:manualLayout>
              <c:xMode val="edge"/>
              <c:yMode val="edge"/>
              <c:x val="3.0555555555555589E-2"/>
              <c:y val="8.9630718628525813E-2"/>
            </c:manualLayout>
          </c:layout>
          <c:overlay val="0"/>
        </c:title>
        <c:numFmt formatCode="General" sourceLinked="1"/>
        <c:majorTickMark val="none"/>
        <c:minorTickMark val="none"/>
        <c:tickLblPos val="nextTo"/>
        <c:txPr>
          <a:bodyPr rot="-60000000" vert="horz"/>
          <a:lstStyle/>
          <a:p>
            <a:pPr>
              <a:defRPr/>
            </a:pPr>
            <a:endParaRPr lang="en-US"/>
          </a:p>
        </c:txPr>
        <c:crossAx val="99191424"/>
        <c:crosses val="autoZero"/>
        <c:crossBetween val="between"/>
      </c:valAx>
      <c:spPr>
        <a:noFill/>
        <a:ln w="25400">
          <a:noFill/>
        </a:ln>
      </c:spPr>
    </c:plotArea>
    <c:legend>
      <c:legendPos val="r"/>
      <c:layout>
        <c:manualLayout>
          <c:xMode val="edge"/>
          <c:yMode val="edge"/>
          <c:x val="0.73573618401866359"/>
          <c:y val="0.12491893701966492"/>
          <c:w val="0.21333789005540998"/>
          <c:h val="0.12497494416971466"/>
        </c:manualLayout>
      </c:layout>
      <c:overlay val="1"/>
      <c:txPr>
        <a:bodyPr rot="0" vert="horz"/>
        <a:lstStyle/>
        <a:p>
          <a:pPr>
            <a:defRPr/>
          </a:pPr>
          <a:endParaRPr lang="en-US"/>
        </a:p>
      </c:txPr>
    </c:legend>
    <c:plotVisOnly val="1"/>
    <c:dispBlanksAs val="gap"/>
    <c:showDLblsOverMax val="0"/>
  </c:chart>
  <c:txPr>
    <a:bodyPr/>
    <a:lstStyle/>
    <a:p>
      <a:pPr>
        <a:defRPr sz="1800">
          <a:effectLst>
            <a:outerShdw blurRad="50800" dist="38100" dir="2700000" algn="tl" rotWithShape="0">
              <a:prstClr val="black">
                <a:alpha val="40000"/>
              </a:prstClr>
            </a:outerShdw>
          </a:effectLst>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mj-lt"/>
              </a:defRPr>
            </a:pPr>
            <a:r>
              <a:rPr lang="en-US" sz="2000" b="0" i="0" u="none" strike="noStrike" kern="1200" baseline="0" dirty="0" err="1">
                <a:solidFill>
                  <a:prstClr val="black"/>
                </a:solidFill>
                <a:effectLst>
                  <a:outerShdw blurRad="50800" dist="38100" dir="2700000" algn="tl" rotWithShape="0">
                    <a:prstClr val="black">
                      <a:alpha val="40000"/>
                    </a:prstClr>
                  </a:outerShdw>
                </a:effectLst>
                <a:latin typeface="Arial" panose="020B0604020202020204" pitchFamily="34" charset="0"/>
                <a:ea typeface="+mn-ea"/>
                <a:cs typeface="Arial" panose="020B0604020202020204" pitchFamily="34" charset="0"/>
              </a:rPr>
              <a:t>P</a:t>
            </a:r>
            <a:r>
              <a:rPr lang="en-US" sz="2000" b="0" i="0" u="none" strike="noStrike" kern="1200" baseline="0" dirty="0" err="1" smtClean="0">
                <a:solidFill>
                  <a:prstClr val="black"/>
                </a:solidFill>
                <a:effectLst>
                  <a:outerShdw blurRad="50800" dist="38100" dir="2700000" algn="tl" rotWithShape="0">
                    <a:prstClr val="black">
                      <a:alpha val="40000"/>
                    </a:prstClr>
                  </a:outerShdw>
                </a:effectLst>
                <a:latin typeface="Arial" panose="020B0604020202020204" pitchFamily="34" charset="0"/>
                <a:ea typeface="+mn-ea"/>
                <a:cs typeface="Arial" panose="020B0604020202020204" pitchFamily="34" charset="0"/>
              </a:rPr>
              <a:t>hosphatase</a:t>
            </a:r>
            <a:r>
              <a:rPr lang="en-US" sz="2000" b="0" baseline="0" dirty="0" smtClean="0">
                <a:latin typeface="Arial" panose="020B0604020202020204" pitchFamily="34" charset="0"/>
                <a:cs typeface="Arial" panose="020B0604020202020204" pitchFamily="34" charset="0"/>
              </a:rPr>
              <a:t> </a:t>
            </a:r>
            <a:r>
              <a:rPr lang="en-US" sz="2000" b="0" baseline="0" dirty="0">
                <a:latin typeface="Arial" panose="020B0604020202020204" pitchFamily="34" charset="0"/>
                <a:cs typeface="Arial" panose="020B0604020202020204" pitchFamily="34" charset="0"/>
              </a:rPr>
              <a:t>activity for 10nm treatment</a:t>
            </a:r>
            <a:endParaRPr lang="en-US" sz="2000" b="0" dirty="0">
              <a:latin typeface="Arial" panose="020B0604020202020204" pitchFamily="34" charset="0"/>
              <a:cs typeface="Arial" panose="020B0604020202020204" pitchFamily="34" charset="0"/>
            </a:endParaRPr>
          </a:p>
        </c:rich>
      </c:tx>
      <c:layout/>
      <c:overlay val="0"/>
    </c:title>
    <c:autoTitleDeleted val="0"/>
    <c:plotArea>
      <c:layout>
        <c:manualLayout>
          <c:layoutTarget val="inner"/>
          <c:xMode val="edge"/>
          <c:yMode val="edge"/>
          <c:x val="8.3223425196850428E-2"/>
          <c:y val="0.10125606351092907"/>
          <c:w val="0.77213418635170605"/>
          <c:h val="0.76841868823000903"/>
        </c:manualLayout>
      </c:layout>
      <c:barChart>
        <c:barDir val="col"/>
        <c:grouping val="clustered"/>
        <c:varyColors val="0"/>
        <c:ser>
          <c:idx val="0"/>
          <c:order val="0"/>
          <c:tx>
            <c:strRef>
              <c:f>'[AgNP''S Soil enzyme summary table  with graphs.xlsx]Graphs'!$A$6</c:f>
              <c:strCache>
                <c:ptCount val="1"/>
                <c:pt idx="0">
                  <c:v>3.2 mg/kg AgNP's</c:v>
                </c:pt>
              </c:strCache>
            </c:strRef>
          </c:tx>
          <c:invertIfNegative val="0"/>
          <c:cat>
            <c:strRef>
              <c:f>'[AgNP''S Soil enzyme summary table  with graphs.xlsx]Graphs'!$C$5,'[AgNP''S Soil enzyme summary table  with graphs.xlsx]Graphs'!$F$5,'[AgNP''S Soil enzyme summary table  with graphs.xlsx]Graphs'!$I$5</c:f>
              <c:strCache>
                <c:ptCount val="3"/>
                <c:pt idx="0">
                  <c:v>1-Hr</c:v>
                </c:pt>
                <c:pt idx="1">
                  <c:v>1-week</c:v>
                </c:pt>
                <c:pt idx="2">
                  <c:v>1-Month</c:v>
                </c:pt>
              </c:strCache>
            </c:strRef>
          </c:cat>
          <c:val>
            <c:numRef>
              <c:f>'[AgNP''S Soil enzyme summary table  with graphs.xlsx]Graphs'!$C$6,'[AgNP''S Soil enzyme summary table  with graphs.xlsx]Graphs'!$F$6,'[AgNP''S Soil enzyme summary table  with graphs.xlsx]Graphs'!$I$6</c:f>
              <c:numCache>
                <c:formatCode>General</c:formatCode>
                <c:ptCount val="3"/>
                <c:pt idx="0">
                  <c:v>34.65</c:v>
                </c:pt>
                <c:pt idx="1">
                  <c:v>28.919999999999987</c:v>
                </c:pt>
                <c:pt idx="2">
                  <c:v>22.6</c:v>
                </c:pt>
              </c:numCache>
            </c:numRef>
          </c:val>
        </c:ser>
        <c:ser>
          <c:idx val="1"/>
          <c:order val="1"/>
          <c:tx>
            <c:strRef>
              <c:f>'[AgNP''S Soil enzyme summary table  with graphs.xlsx]Graphs'!$A$7</c:f>
              <c:strCache>
                <c:ptCount val="1"/>
                <c:pt idx="0">
                  <c:v>1.6mg/kg AgNP's</c:v>
                </c:pt>
              </c:strCache>
            </c:strRef>
          </c:tx>
          <c:invertIfNegative val="0"/>
          <c:cat>
            <c:strRef>
              <c:f>'[AgNP''S Soil enzyme summary table  with graphs.xlsx]Graphs'!$C$5,'[AgNP''S Soil enzyme summary table  with graphs.xlsx]Graphs'!$F$5,'[AgNP''S Soil enzyme summary table  with graphs.xlsx]Graphs'!$I$5</c:f>
              <c:strCache>
                <c:ptCount val="3"/>
                <c:pt idx="0">
                  <c:v>1-Hr</c:v>
                </c:pt>
                <c:pt idx="1">
                  <c:v>1-week</c:v>
                </c:pt>
                <c:pt idx="2">
                  <c:v>1-Month</c:v>
                </c:pt>
              </c:strCache>
            </c:strRef>
          </c:cat>
          <c:val>
            <c:numRef>
              <c:f>'[AgNP''S Soil enzyme summary table  with graphs.xlsx]Graphs'!$C$7,'[AgNP''S Soil enzyme summary table  with graphs.xlsx]Graphs'!$F$7,'[AgNP''S Soil enzyme summary table  with graphs.xlsx]Graphs'!$I$7</c:f>
              <c:numCache>
                <c:formatCode>General</c:formatCode>
                <c:ptCount val="3"/>
                <c:pt idx="0">
                  <c:v>35.99</c:v>
                </c:pt>
                <c:pt idx="1">
                  <c:v>35.51</c:v>
                </c:pt>
                <c:pt idx="2">
                  <c:v>27.05</c:v>
                </c:pt>
              </c:numCache>
            </c:numRef>
          </c:val>
        </c:ser>
        <c:ser>
          <c:idx val="2"/>
          <c:order val="2"/>
          <c:tx>
            <c:strRef>
              <c:f>'[AgNP''S Soil enzyme summary table  with graphs.xlsx]Graphs'!$A$8</c:f>
              <c:strCache>
                <c:ptCount val="1"/>
                <c:pt idx="0">
                  <c:v>Control</c:v>
                </c:pt>
              </c:strCache>
            </c:strRef>
          </c:tx>
          <c:invertIfNegative val="0"/>
          <c:cat>
            <c:strRef>
              <c:f>'[AgNP''S Soil enzyme summary table  with graphs.xlsx]Graphs'!$C$5,'[AgNP''S Soil enzyme summary table  with graphs.xlsx]Graphs'!$F$5,'[AgNP''S Soil enzyme summary table  with graphs.xlsx]Graphs'!$I$5</c:f>
              <c:strCache>
                <c:ptCount val="3"/>
                <c:pt idx="0">
                  <c:v>1-Hr</c:v>
                </c:pt>
                <c:pt idx="1">
                  <c:v>1-week</c:v>
                </c:pt>
                <c:pt idx="2">
                  <c:v>1-Month</c:v>
                </c:pt>
              </c:strCache>
            </c:strRef>
          </c:cat>
          <c:val>
            <c:numRef>
              <c:f>'[AgNP''S Soil enzyme summary table  with graphs.xlsx]Graphs'!$C$8,'[AgNP''S Soil enzyme summary table  with graphs.xlsx]Graphs'!$F$8,'[AgNP''S Soil enzyme summary table  with graphs.xlsx]Graphs'!$I$8</c:f>
              <c:numCache>
                <c:formatCode>General</c:formatCode>
                <c:ptCount val="3"/>
                <c:pt idx="0">
                  <c:v>40.64</c:v>
                </c:pt>
                <c:pt idx="1">
                  <c:v>33.25</c:v>
                </c:pt>
                <c:pt idx="2">
                  <c:v>19.73</c:v>
                </c:pt>
              </c:numCache>
            </c:numRef>
          </c:val>
        </c:ser>
        <c:dLbls>
          <c:showLegendKey val="0"/>
          <c:showVal val="0"/>
          <c:showCatName val="0"/>
          <c:showSerName val="0"/>
          <c:showPercent val="0"/>
          <c:showBubbleSize val="0"/>
        </c:dLbls>
        <c:gapWidth val="150"/>
        <c:axId val="107008768"/>
        <c:axId val="107010688"/>
      </c:barChart>
      <c:catAx>
        <c:axId val="107008768"/>
        <c:scaling>
          <c:orientation val="minMax"/>
        </c:scaling>
        <c:delete val="0"/>
        <c:axPos val="b"/>
        <c:title>
          <c:tx>
            <c:rich>
              <a:bodyPr/>
              <a:lstStyle/>
              <a:p>
                <a:pPr>
                  <a:defRPr lang="en-US" sz="2160" b="1" i="0" u="none" strike="noStrike" kern="1200" baseline="0">
                    <a:solidFill>
                      <a:prstClr val="black"/>
                    </a:solidFill>
                    <a:effectLst>
                      <a:outerShdw blurRad="50800" dist="38100" dir="2700000" algn="tl" rotWithShape="0">
                        <a:prstClr val="black">
                          <a:alpha val="40000"/>
                        </a:prstClr>
                      </a:outerShdw>
                    </a:effectLst>
                    <a:latin typeface="+mn-lt"/>
                    <a:ea typeface="+mn-ea"/>
                    <a:cs typeface="+mn-cs"/>
                  </a:defRPr>
                </a:pPr>
                <a:r>
                  <a:rPr lang="en-US" sz="2160" b="1" i="0" u="none" strike="noStrike" kern="1200" baseline="0">
                    <a:solidFill>
                      <a:prstClr val="black"/>
                    </a:solidFill>
                    <a:effectLst>
                      <a:outerShdw blurRad="50800" dist="38100" dir="2700000" algn="tl" rotWithShape="0">
                        <a:prstClr val="black">
                          <a:alpha val="40000"/>
                        </a:prstClr>
                      </a:outerShdw>
                    </a:effectLst>
                    <a:latin typeface="+mn-lt"/>
                    <a:ea typeface="+mn-ea"/>
                    <a:cs typeface="+mn-cs"/>
                  </a:rPr>
                  <a:t>Time</a:t>
                </a:r>
              </a:p>
            </c:rich>
          </c:tx>
          <c:layout/>
          <c:overlay val="0"/>
        </c:title>
        <c:numFmt formatCode="General" sourceLinked="0"/>
        <c:majorTickMark val="none"/>
        <c:minorTickMark val="none"/>
        <c:tickLblPos val="nextTo"/>
        <c:spPr>
          <a:ln>
            <a:solidFill>
              <a:schemeClr val="tx1"/>
            </a:solidFill>
          </a:ln>
        </c:spPr>
        <c:crossAx val="107010688"/>
        <c:crosses val="autoZero"/>
        <c:auto val="1"/>
        <c:lblAlgn val="ctr"/>
        <c:lblOffset val="100"/>
        <c:noMultiLvlLbl val="0"/>
      </c:catAx>
      <c:valAx>
        <c:axId val="107010688"/>
        <c:scaling>
          <c:orientation val="minMax"/>
          <c:max val="50"/>
        </c:scaling>
        <c:delete val="0"/>
        <c:axPos val="l"/>
        <c:majorGridlines>
          <c:spPr>
            <a:ln>
              <a:solidFill>
                <a:schemeClr val="bg1"/>
              </a:solidFill>
            </a:ln>
          </c:spPr>
        </c:majorGridlines>
        <c:title>
          <c:tx>
            <c:rich>
              <a:bodyPr/>
              <a:lstStyle/>
              <a:p>
                <a:pPr>
                  <a:defRPr lang="en-US" sz="2160" b="1" i="0" u="none" strike="noStrike" kern="1200" baseline="0">
                    <a:solidFill>
                      <a:prstClr val="black"/>
                    </a:solidFill>
                    <a:effectLst>
                      <a:outerShdw blurRad="50800" dist="38100" dir="2700000" algn="tl" rotWithShape="0">
                        <a:prstClr val="black">
                          <a:alpha val="40000"/>
                        </a:prstClr>
                      </a:outerShdw>
                    </a:effectLst>
                    <a:latin typeface="+mn-lt"/>
                    <a:ea typeface="+mn-ea"/>
                    <a:cs typeface="+mn-cs"/>
                  </a:defRPr>
                </a:pPr>
                <a:r>
                  <a:rPr lang="en-US" sz="2160" b="1" i="0" u="none" strike="noStrike" kern="1200" baseline="0">
                    <a:solidFill>
                      <a:prstClr val="black"/>
                    </a:solidFill>
                    <a:effectLst>
                      <a:outerShdw blurRad="50800" dist="38100" dir="2700000" algn="tl" rotWithShape="0">
                        <a:prstClr val="black">
                          <a:alpha val="40000"/>
                        </a:prstClr>
                      </a:outerShdw>
                    </a:effectLst>
                    <a:latin typeface="+mn-lt"/>
                    <a:ea typeface="+mn-ea"/>
                    <a:cs typeface="+mn-cs"/>
                  </a:rPr>
                  <a:t>Activity of acid phosphatase</a:t>
                </a:r>
              </a:p>
            </c:rich>
          </c:tx>
          <c:layout/>
          <c:overlay val="0"/>
        </c:title>
        <c:numFmt formatCode="General" sourceLinked="1"/>
        <c:majorTickMark val="out"/>
        <c:minorTickMark val="none"/>
        <c:tickLblPos val="nextTo"/>
        <c:spPr>
          <a:ln>
            <a:solidFill>
              <a:schemeClr val="tx1"/>
            </a:solidFill>
          </a:ln>
        </c:spPr>
        <c:crossAx val="107008768"/>
        <c:crosses val="autoZero"/>
        <c:crossBetween val="between"/>
        <c:majorUnit val="10"/>
      </c:valAx>
    </c:plotArea>
    <c:legend>
      <c:legendPos val="r"/>
      <c:layout>
        <c:manualLayout>
          <c:xMode val="edge"/>
          <c:yMode val="edge"/>
          <c:x val="0.74887613006707499"/>
          <c:y val="0.17673976337142663"/>
          <c:w val="0.17936461067366583"/>
          <c:h val="0.1878262621103948"/>
        </c:manualLayout>
      </c:layout>
      <c:overlay val="0"/>
    </c:legend>
    <c:plotVisOnly val="1"/>
    <c:dispBlanksAs val="gap"/>
    <c:showDLblsOverMax val="0"/>
  </c:chart>
  <c:spPr>
    <a:solidFill>
      <a:schemeClr val="bg1"/>
    </a:solidFill>
    <a:ln>
      <a:noFill/>
    </a:ln>
  </c:spPr>
  <c:txPr>
    <a:bodyPr/>
    <a:lstStyle/>
    <a:p>
      <a:pPr>
        <a:defRPr sz="1200" b="1">
          <a:latin typeface="Times New Roman" pitchFamily="18" charset="0"/>
          <a:cs typeface="Times New Roman" pitchFamily="18" charset="0"/>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US" sz="2000" b="1" i="0" u="none" strike="noStrike" kern="1200" baseline="0">
                <a:solidFill>
                  <a:prstClr val="black"/>
                </a:solidFill>
                <a:latin typeface="+mj-lt"/>
                <a:ea typeface="+mn-ea"/>
                <a:cs typeface="Times New Roman" pitchFamily="18" charset="0"/>
              </a:defRPr>
            </a:pPr>
            <a:r>
              <a:rPr lang="en-US" sz="2000" b="1" i="0" u="none" strike="noStrike" kern="1200" baseline="0" dirty="0">
                <a:solidFill>
                  <a:prstClr val="black"/>
                </a:solidFill>
                <a:latin typeface="Symbol" panose="05050102010706020507" pitchFamily="18" charset="2"/>
                <a:ea typeface="+mn-ea"/>
                <a:cs typeface="Times New Roman" pitchFamily="18" charset="0"/>
              </a:rPr>
              <a:t>b</a:t>
            </a:r>
            <a:r>
              <a:rPr lang="en-US" sz="2000" b="1" i="0" u="none" strike="noStrike" kern="1200" baseline="0" dirty="0" smtClean="0">
                <a:solidFill>
                  <a:prstClr val="black"/>
                </a:solidFill>
                <a:latin typeface="+mj-lt"/>
                <a:ea typeface="+mn-ea"/>
                <a:cs typeface="Times New Roman" pitchFamily="18" charset="0"/>
              </a:rPr>
              <a:t>-glucosidase </a:t>
            </a:r>
            <a:r>
              <a:rPr lang="en-US" sz="2000" b="1" i="0" u="none" strike="noStrike" kern="1200" baseline="0" dirty="0">
                <a:solidFill>
                  <a:prstClr val="black"/>
                </a:solidFill>
                <a:latin typeface="+mj-lt"/>
                <a:ea typeface="+mn-ea"/>
                <a:cs typeface="Times New Roman" pitchFamily="18" charset="0"/>
              </a:rPr>
              <a:t>activity for 50nm treatment</a:t>
            </a:r>
          </a:p>
        </c:rich>
      </c:tx>
      <c:layout/>
      <c:overlay val="0"/>
    </c:title>
    <c:autoTitleDeleted val="0"/>
    <c:plotArea>
      <c:layout/>
      <c:barChart>
        <c:barDir val="col"/>
        <c:grouping val="clustered"/>
        <c:varyColors val="0"/>
        <c:ser>
          <c:idx val="0"/>
          <c:order val="0"/>
          <c:tx>
            <c:strRef>
              <c:f>'[AgNP''S Soil enzyme summary table  with graphs.xlsx]Graphs'!$A$10</c:f>
              <c:strCache>
                <c:ptCount val="1"/>
                <c:pt idx="0">
                  <c:v>3.2 mg/kg AgNP's</c:v>
                </c:pt>
              </c:strCache>
            </c:strRef>
          </c:tx>
          <c:invertIfNegative val="0"/>
          <c:cat>
            <c:strRef>
              <c:f>'[AgNP''S Soil enzyme summary table  with graphs.xlsx]Graphs'!$E$9,'[AgNP''S Soil enzyme summary table  with graphs.xlsx]Graphs'!$H$9,'[AgNP''S Soil enzyme summary table  with graphs.xlsx]Graphs'!$K$9</c:f>
              <c:strCache>
                <c:ptCount val="3"/>
                <c:pt idx="0">
                  <c:v>1-Hr</c:v>
                </c:pt>
                <c:pt idx="1">
                  <c:v>1-week</c:v>
                </c:pt>
                <c:pt idx="2">
                  <c:v>1-Month</c:v>
                </c:pt>
              </c:strCache>
            </c:strRef>
          </c:cat>
          <c:val>
            <c:numRef>
              <c:f>'[AgNP''S Soil enzyme summary table  with graphs.xlsx]Graphs'!$E$10,'[AgNP''S Soil enzyme summary table  with graphs.xlsx]Graphs'!$H$10,'[AgNP''S Soil enzyme summary table  with graphs.xlsx]Graphs'!$K$10</c:f>
              <c:numCache>
                <c:formatCode>General</c:formatCode>
                <c:ptCount val="3"/>
                <c:pt idx="0">
                  <c:v>8.2100000000000009</c:v>
                </c:pt>
                <c:pt idx="1">
                  <c:v>7.87</c:v>
                </c:pt>
                <c:pt idx="2">
                  <c:v>6.83</c:v>
                </c:pt>
              </c:numCache>
            </c:numRef>
          </c:val>
        </c:ser>
        <c:ser>
          <c:idx val="1"/>
          <c:order val="1"/>
          <c:tx>
            <c:strRef>
              <c:f>'[AgNP''S Soil enzyme summary table  with graphs.xlsx]Graphs'!$A$11</c:f>
              <c:strCache>
                <c:ptCount val="1"/>
                <c:pt idx="0">
                  <c:v>1.6mg/kg AgNP's</c:v>
                </c:pt>
              </c:strCache>
            </c:strRef>
          </c:tx>
          <c:invertIfNegative val="0"/>
          <c:cat>
            <c:strRef>
              <c:f>'[AgNP''S Soil enzyme summary table  with graphs.xlsx]Graphs'!$E$9,'[AgNP''S Soil enzyme summary table  with graphs.xlsx]Graphs'!$H$9,'[AgNP''S Soil enzyme summary table  with graphs.xlsx]Graphs'!$K$9</c:f>
              <c:strCache>
                <c:ptCount val="3"/>
                <c:pt idx="0">
                  <c:v>1-Hr</c:v>
                </c:pt>
                <c:pt idx="1">
                  <c:v>1-week</c:v>
                </c:pt>
                <c:pt idx="2">
                  <c:v>1-Month</c:v>
                </c:pt>
              </c:strCache>
            </c:strRef>
          </c:cat>
          <c:val>
            <c:numRef>
              <c:f>'[AgNP''S Soil enzyme summary table  with graphs.xlsx]Graphs'!$E$11,'[AgNP''S Soil enzyme summary table  with graphs.xlsx]Graphs'!$H$11,'[AgNP''S Soil enzyme summary table  with graphs.xlsx]Graphs'!$K$11</c:f>
              <c:numCache>
                <c:formatCode>General</c:formatCode>
                <c:ptCount val="3"/>
                <c:pt idx="0">
                  <c:v>9.17</c:v>
                </c:pt>
                <c:pt idx="1">
                  <c:v>8.18</c:v>
                </c:pt>
                <c:pt idx="2">
                  <c:v>6.7</c:v>
                </c:pt>
              </c:numCache>
            </c:numRef>
          </c:val>
        </c:ser>
        <c:ser>
          <c:idx val="2"/>
          <c:order val="2"/>
          <c:tx>
            <c:strRef>
              <c:f>'[AgNP''S Soil enzyme summary table  with graphs.xlsx]Graphs'!$A$12</c:f>
              <c:strCache>
                <c:ptCount val="1"/>
                <c:pt idx="0">
                  <c:v>Control</c:v>
                </c:pt>
              </c:strCache>
            </c:strRef>
          </c:tx>
          <c:invertIfNegative val="0"/>
          <c:cat>
            <c:strRef>
              <c:f>'[AgNP''S Soil enzyme summary table  with graphs.xlsx]Graphs'!$E$9,'[AgNP''S Soil enzyme summary table  with graphs.xlsx]Graphs'!$H$9,'[AgNP''S Soil enzyme summary table  with graphs.xlsx]Graphs'!$K$9</c:f>
              <c:strCache>
                <c:ptCount val="3"/>
                <c:pt idx="0">
                  <c:v>1-Hr</c:v>
                </c:pt>
                <c:pt idx="1">
                  <c:v>1-week</c:v>
                </c:pt>
                <c:pt idx="2">
                  <c:v>1-Month</c:v>
                </c:pt>
              </c:strCache>
            </c:strRef>
          </c:cat>
          <c:val>
            <c:numRef>
              <c:f>'[AgNP''S Soil enzyme summary table  with graphs.xlsx]Graphs'!$E$12,'[AgNP''S Soil enzyme summary table  with graphs.xlsx]Graphs'!$H$12,'[AgNP''S Soil enzyme summary table  with graphs.xlsx]Graphs'!$K$12</c:f>
              <c:numCache>
                <c:formatCode>General</c:formatCode>
                <c:ptCount val="3"/>
                <c:pt idx="0">
                  <c:v>9.73</c:v>
                </c:pt>
                <c:pt idx="1">
                  <c:v>11.2</c:v>
                </c:pt>
                <c:pt idx="2">
                  <c:v>9.6</c:v>
                </c:pt>
              </c:numCache>
            </c:numRef>
          </c:val>
        </c:ser>
        <c:dLbls>
          <c:showLegendKey val="0"/>
          <c:showVal val="0"/>
          <c:showCatName val="0"/>
          <c:showSerName val="0"/>
          <c:showPercent val="0"/>
          <c:showBubbleSize val="0"/>
        </c:dLbls>
        <c:gapWidth val="150"/>
        <c:axId val="106735488"/>
        <c:axId val="106754048"/>
      </c:barChart>
      <c:catAx>
        <c:axId val="106735488"/>
        <c:scaling>
          <c:orientation val="minMax"/>
        </c:scaling>
        <c:delete val="0"/>
        <c:axPos val="b"/>
        <c:title>
          <c:tx>
            <c:rich>
              <a:bodyPr/>
              <a:lstStyle/>
              <a:p>
                <a:pPr>
                  <a:defRPr lang="en-US" sz="2000" b="1" i="0" u="none" strike="noStrike" kern="1200" baseline="0">
                    <a:solidFill>
                      <a:prstClr val="black"/>
                    </a:solidFill>
                    <a:latin typeface="+mj-lt"/>
                    <a:ea typeface="+mn-ea"/>
                    <a:cs typeface="Times New Roman" pitchFamily="18" charset="0"/>
                  </a:defRPr>
                </a:pPr>
                <a:r>
                  <a:rPr lang="en-US" sz="2000" b="1" i="0" u="none" strike="noStrike" kern="1200" baseline="0">
                    <a:solidFill>
                      <a:prstClr val="black"/>
                    </a:solidFill>
                    <a:latin typeface="+mj-lt"/>
                    <a:ea typeface="+mn-ea"/>
                    <a:cs typeface="Times New Roman" pitchFamily="18" charset="0"/>
                  </a:rPr>
                  <a:t>Time</a:t>
                </a:r>
              </a:p>
            </c:rich>
          </c:tx>
          <c:layout/>
          <c:overlay val="0"/>
        </c:title>
        <c:numFmt formatCode="General" sourceLinked="0"/>
        <c:majorTickMark val="out"/>
        <c:minorTickMark val="none"/>
        <c:tickLblPos val="nextTo"/>
        <c:spPr>
          <a:ln>
            <a:solidFill>
              <a:schemeClr val="tx1"/>
            </a:solidFill>
          </a:ln>
        </c:spPr>
        <c:crossAx val="106754048"/>
        <c:crosses val="autoZero"/>
        <c:auto val="1"/>
        <c:lblAlgn val="ctr"/>
        <c:lblOffset val="100"/>
        <c:noMultiLvlLbl val="0"/>
      </c:catAx>
      <c:valAx>
        <c:axId val="106754048"/>
        <c:scaling>
          <c:orientation val="minMax"/>
          <c:max val="16"/>
        </c:scaling>
        <c:delete val="0"/>
        <c:axPos val="l"/>
        <c:majorGridlines>
          <c:spPr>
            <a:ln>
              <a:solidFill>
                <a:schemeClr val="bg1"/>
              </a:solidFill>
            </a:ln>
          </c:spPr>
        </c:majorGridlines>
        <c:title>
          <c:tx>
            <c:rich>
              <a:bodyPr/>
              <a:lstStyle/>
              <a:p>
                <a:pPr>
                  <a:defRPr lang="en-US" sz="2000" b="1" i="0" u="none" strike="noStrike" kern="1200" baseline="0">
                    <a:solidFill>
                      <a:prstClr val="black"/>
                    </a:solidFill>
                    <a:latin typeface="+mj-lt"/>
                    <a:ea typeface="+mn-ea"/>
                    <a:cs typeface="Times New Roman" pitchFamily="18" charset="0"/>
                  </a:defRPr>
                </a:pPr>
                <a:r>
                  <a:rPr lang="en-US" sz="2000" b="1" i="0" u="none" strike="noStrike" kern="1200" baseline="0">
                    <a:solidFill>
                      <a:prstClr val="black"/>
                    </a:solidFill>
                    <a:latin typeface="+mj-lt"/>
                    <a:ea typeface="+mn-ea"/>
                    <a:cs typeface="Times New Roman" pitchFamily="18" charset="0"/>
                  </a:rPr>
                  <a:t>Activity of B-glucosidase</a:t>
                </a:r>
              </a:p>
            </c:rich>
          </c:tx>
          <c:layout/>
          <c:overlay val="0"/>
        </c:title>
        <c:numFmt formatCode="General" sourceLinked="1"/>
        <c:majorTickMark val="out"/>
        <c:minorTickMark val="none"/>
        <c:tickLblPos val="nextTo"/>
        <c:spPr>
          <a:ln>
            <a:solidFill>
              <a:schemeClr val="tx1"/>
            </a:solidFill>
          </a:ln>
        </c:spPr>
        <c:crossAx val="106735488"/>
        <c:crosses val="autoZero"/>
        <c:crossBetween val="between"/>
        <c:majorUnit val="4"/>
      </c:valAx>
    </c:plotArea>
    <c:legend>
      <c:legendPos val="r"/>
      <c:layout>
        <c:manualLayout>
          <c:xMode val="edge"/>
          <c:yMode val="edge"/>
          <c:x val="0.80558909303003789"/>
          <c:y val="0.22246646252551769"/>
          <c:w val="0.12612386993292504"/>
          <c:h val="0.10642825896762904"/>
        </c:manualLayout>
      </c:layout>
      <c:overlay val="0"/>
    </c:legend>
    <c:plotVisOnly val="1"/>
    <c:dispBlanksAs val="gap"/>
    <c:showDLblsOverMax val="0"/>
  </c:chart>
  <c:spPr>
    <a:solidFill>
      <a:schemeClr val="bg1"/>
    </a:solidFill>
  </c:spPr>
  <c:txPr>
    <a:bodyPr/>
    <a:lstStyle/>
    <a:p>
      <a:pPr>
        <a:defRPr sz="1200" b="1">
          <a:latin typeface="Times New Roman" pitchFamily="18" charset="0"/>
          <a:cs typeface="Times New Roman" pitchFamily="18" charset="0"/>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US" sz="2000" b="1" i="0" u="none" strike="noStrike" kern="1200" baseline="0">
                <a:solidFill>
                  <a:prstClr val="black"/>
                </a:solidFill>
                <a:latin typeface="+mj-lt"/>
                <a:ea typeface="+mn-ea"/>
                <a:cs typeface="Times New Roman" pitchFamily="18" charset="0"/>
              </a:defRPr>
            </a:pPr>
            <a:r>
              <a:rPr lang="en-US" sz="2000" b="1" i="0" u="none" strike="noStrike" kern="1200" baseline="0" dirty="0">
                <a:solidFill>
                  <a:prstClr val="black"/>
                </a:solidFill>
                <a:latin typeface="Arial" panose="020B0604020202020204" pitchFamily="34" charset="0"/>
                <a:ea typeface="+mn-ea"/>
                <a:cs typeface="Arial" panose="020B0604020202020204" pitchFamily="34" charset="0"/>
              </a:rPr>
              <a:t>Comparison of </a:t>
            </a:r>
            <a:r>
              <a:rPr lang="en-US" sz="2000" b="1" i="0" u="none" strike="noStrike" kern="1200" baseline="0" dirty="0" smtClean="0">
                <a:solidFill>
                  <a:prstClr val="black"/>
                </a:solidFill>
                <a:latin typeface="Arial" panose="020B0604020202020204" pitchFamily="34" charset="0"/>
                <a:ea typeface="+mn-ea"/>
                <a:cs typeface="Arial" panose="020B0604020202020204" pitchFamily="34" charset="0"/>
              </a:rPr>
              <a:t>4-</a:t>
            </a:r>
            <a:r>
              <a:rPr lang="en-US" sz="2000" b="1" i="0" u="none" strike="noStrike" kern="1200" baseline="0" dirty="0" smtClean="0">
                <a:solidFill>
                  <a:prstClr val="black"/>
                </a:solidFill>
                <a:latin typeface="Symbol" panose="05050102010706020507" pitchFamily="18" charset="2"/>
                <a:ea typeface="+mn-ea"/>
                <a:cs typeface="Arial" panose="020B0604020202020204" pitchFamily="34" charset="0"/>
              </a:rPr>
              <a:t>b</a:t>
            </a:r>
            <a:r>
              <a:rPr lang="en-US" sz="2000" b="1" i="0" u="none" strike="noStrike" kern="1200" baseline="0" dirty="0" smtClean="0">
                <a:solidFill>
                  <a:prstClr val="black"/>
                </a:solidFill>
                <a:latin typeface="Arial" panose="020B0604020202020204" pitchFamily="34" charset="0"/>
                <a:ea typeface="+mn-ea"/>
                <a:cs typeface="Arial" panose="020B0604020202020204" pitchFamily="34" charset="0"/>
              </a:rPr>
              <a:t>-Glucosaminidase </a:t>
            </a:r>
            <a:r>
              <a:rPr lang="en-US" sz="2000" b="1" i="0" u="none" strike="noStrike" kern="1200" baseline="0" dirty="0">
                <a:solidFill>
                  <a:prstClr val="black"/>
                </a:solidFill>
                <a:latin typeface="Arial" panose="020B0604020202020204" pitchFamily="34" charset="0"/>
                <a:ea typeface="+mn-ea"/>
                <a:cs typeface="Arial" panose="020B0604020202020204" pitchFamily="34" charset="0"/>
              </a:rPr>
              <a:t>activity between 10nm and 50nm treatments</a:t>
            </a:r>
          </a:p>
        </c:rich>
      </c:tx>
      <c:layout/>
      <c:overlay val="0"/>
    </c:title>
    <c:autoTitleDeleted val="0"/>
    <c:plotArea>
      <c:layout/>
      <c:barChart>
        <c:barDir val="col"/>
        <c:grouping val="clustered"/>
        <c:varyColors val="0"/>
        <c:ser>
          <c:idx val="0"/>
          <c:order val="0"/>
          <c:tx>
            <c:strRef>
              <c:f>'[AgNP''S Soil enzyme summary table  with graphs.xlsx]Graphs'!$A$15</c:f>
              <c:strCache>
                <c:ptCount val="1"/>
                <c:pt idx="0">
                  <c:v>50 nm</c:v>
                </c:pt>
              </c:strCache>
            </c:strRef>
          </c:tx>
          <c:invertIfNegative val="0"/>
          <c:cat>
            <c:strRef>
              <c:f>'[AgNP''S Soil enzyme summary table  with graphs.xlsx]Graphs'!$D$14,'[AgNP''S Soil enzyme summary table  with graphs.xlsx]Graphs'!$G$14,'[AgNP''S Soil enzyme summary table  with graphs.xlsx]Graphs'!$J$14</c:f>
              <c:strCache>
                <c:ptCount val="3"/>
                <c:pt idx="0">
                  <c:v>1-Hr</c:v>
                </c:pt>
                <c:pt idx="1">
                  <c:v>1-week</c:v>
                </c:pt>
                <c:pt idx="2">
                  <c:v>1-Month</c:v>
                </c:pt>
              </c:strCache>
            </c:strRef>
          </c:cat>
          <c:val>
            <c:numRef>
              <c:f>'[AgNP''S Soil enzyme summary table  with graphs.xlsx]Graphs'!$D$15,'[AgNP''S Soil enzyme summary table  with graphs.xlsx]Graphs'!$G$15,'[AgNP''S Soil enzyme summary table  with graphs.xlsx]Graphs'!$J$15</c:f>
              <c:numCache>
                <c:formatCode>General</c:formatCode>
                <c:ptCount val="3"/>
                <c:pt idx="0">
                  <c:v>1.9500000000000008</c:v>
                </c:pt>
                <c:pt idx="1">
                  <c:v>2.3099999999999987</c:v>
                </c:pt>
                <c:pt idx="2">
                  <c:v>2.0299999999999998</c:v>
                </c:pt>
              </c:numCache>
            </c:numRef>
          </c:val>
        </c:ser>
        <c:ser>
          <c:idx val="1"/>
          <c:order val="1"/>
          <c:tx>
            <c:strRef>
              <c:f>'[AgNP''S Soil enzyme summary table  with graphs.xlsx]Graphs'!$A$16</c:f>
              <c:strCache>
                <c:ptCount val="1"/>
                <c:pt idx="0">
                  <c:v>10nm</c:v>
                </c:pt>
              </c:strCache>
            </c:strRef>
          </c:tx>
          <c:invertIfNegative val="0"/>
          <c:cat>
            <c:strRef>
              <c:f>'[AgNP''S Soil enzyme summary table  with graphs.xlsx]Graphs'!$D$14,'[AgNP''S Soil enzyme summary table  with graphs.xlsx]Graphs'!$G$14,'[AgNP''S Soil enzyme summary table  with graphs.xlsx]Graphs'!$J$14</c:f>
              <c:strCache>
                <c:ptCount val="3"/>
                <c:pt idx="0">
                  <c:v>1-Hr</c:v>
                </c:pt>
                <c:pt idx="1">
                  <c:v>1-week</c:v>
                </c:pt>
                <c:pt idx="2">
                  <c:v>1-Month</c:v>
                </c:pt>
              </c:strCache>
            </c:strRef>
          </c:cat>
          <c:val>
            <c:numRef>
              <c:f>'[AgNP''S Soil enzyme summary table  with graphs.xlsx]Graphs'!$D$16,'[AgNP''S Soil enzyme summary table  with graphs.xlsx]Graphs'!$G$16,'[AgNP''S Soil enzyme summary table  with graphs.xlsx]Graphs'!$J$16</c:f>
              <c:numCache>
                <c:formatCode>General</c:formatCode>
                <c:ptCount val="3"/>
                <c:pt idx="0">
                  <c:v>1.85</c:v>
                </c:pt>
                <c:pt idx="1">
                  <c:v>1.9800000000000009</c:v>
                </c:pt>
                <c:pt idx="2">
                  <c:v>1.86</c:v>
                </c:pt>
              </c:numCache>
            </c:numRef>
          </c:val>
        </c:ser>
        <c:dLbls>
          <c:showLegendKey val="0"/>
          <c:showVal val="0"/>
          <c:showCatName val="0"/>
          <c:showSerName val="0"/>
          <c:showPercent val="0"/>
          <c:showBubbleSize val="0"/>
        </c:dLbls>
        <c:gapWidth val="150"/>
        <c:axId val="106795776"/>
        <c:axId val="106797696"/>
      </c:barChart>
      <c:catAx>
        <c:axId val="106795776"/>
        <c:scaling>
          <c:orientation val="minMax"/>
        </c:scaling>
        <c:delete val="0"/>
        <c:axPos val="b"/>
        <c:title>
          <c:tx>
            <c:rich>
              <a:bodyPr/>
              <a:lstStyle/>
              <a:p>
                <a:pPr>
                  <a:defRPr lang="en-US" sz="2000" b="1" i="0" u="none" strike="noStrike" kern="1200" baseline="0">
                    <a:solidFill>
                      <a:prstClr val="black"/>
                    </a:solidFill>
                    <a:latin typeface="+mj-lt"/>
                    <a:ea typeface="+mn-ea"/>
                    <a:cs typeface="Times New Roman" pitchFamily="18" charset="0"/>
                  </a:defRPr>
                </a:pPr>
                <a:r>
                  <a:rPr lang="en-US" sz="2000" b="1" i="0" u="none" strike="noStrike" kern="1200" baseline="0">
                    <a:solidFill>
                      <a:prstClr val="black"/>
                    </a:solidFill>
                    <a:latin typeface="+mj-lt"/>
                    <a:ea typeface="+mn-ea"/>
                    <a:cs typeface="Times New Roman" pitchFamily="18" charset="0"/>
                  </a:rPr>
                  <a:t>Time</a:t>
                </a:r>
              </a:p>
            </c:rich>
          </c:tx>
          <c:layout/>
          <c:overlay val="0"/>
        </c:title>
        <c:numFmt formatCode="General" sourceLinked="0"/>
        <c:majorTickMark val="out"/>
        <c:minorTickMark val="none"/>
        <c:tickLblPos val="nextTo"/>
        <c:spPr>
          <a:ln>
            <a:solidFill>
              <a:schemeClr val="tx1"/>
            </a:solidFill>
          </a:ln>
        </c:spPr>
        <c:crossAx val="106797696"/>
        <c:crosses val="autoZero"/>
        <c:auto val="1"/>
        <c:lblAlgn val="ctr"/>
        <c:lblOffset val="100"/>
        <c:noMultiLvlLbl val="0"/>
      </c:catAx>
      <c:valAx>
        <c:axId val="106797696"/>
        <c:scaling>
          <c:orientation val="minMax"/>
          <c:max val="4"/>
        </c:scaling>
        <c:delete val="0"/>
        <c:axPos val="l"/>
        <c:majorGridlines>
          <c:spPr>
            <a:ln>
              <a:solidFill>
                <a:schemeClr val="bg1"/>
              </a:solidFill>
            </a:ln>
          </c:spPr>
        </c:majorGridlines>
        <c:title>
          <c:tx>
            <c:rich>
              <a:bodyPr/>
              <a:lstStyle/>
              <a:p>
                <a:pPr>
                  <a:defRPr lang="en-US" sz="2000" b="1" i="0" u="none" strike="noStrike" kern="1200" baseline="0">
                    <a:solidFill>
                      <a:prstClr val="black"/>
                    </a:solidFill>
                    <a:latin typeface="+mj-lt"/>
                    <a:ea typeface="+mn-ea"/>
                    <a:cs typeface="Times New Roman" pitchFamily="18" charset="0"/>
                  </a:defRPr>
                </a:pPr>
                <a:r>
                  <a:rPr lang="en-US" sz="2000" b="1" i="0" u="none" strike="noStrike" kern="1200" baseline="0">
                    <a:solidFill>
                      <a:prstClr val="black"/>
                    </a:solidFill>
                    <a:latin typeface="+mj-lt"/>
                    <a:ea typeface="+mn-ea"/>
                    <a:cs typeface="Times New Roman" pitchFamily="18" charset="0"/>
                  </a:rPr>
                  <a:t>Activity of 4-B-glucosaminidase</a:t>
                </a:r>
              </a:p>
            </c:rich>
          </c:tx>
          <c:layout>
            <c:manualLayout>
              <c:xMode val="edge"/>
              <c:yMode val="edge"/>
              <c:x val="3.0555555555555572E-2"/>
              <c:y val="0.17479184893554975"/>
            </c:manualLayout>
          </c:layout>
          <c:overlay val="0"/>
        </c:title>
        <c:numFmt formatCode="General" sourceLinked="1"/>
        <c:majorTickMark val="out"/>
        <c:minorTickMark val="none"/>
        <c:tickLblPos val="nextTo"/>
        <c:spPr>
          <a:ln>
            <a:solidFill>
              <a:schemeClr val="tx1"/>
            </a:solidFill>
          </a:ln>
        </c:spPr>
        <c:crossAx val="106795776"/>
        <c:crosses val="autoZero"/>
        <c:crossBetween val="between"/>
        <c:majorUnit val="1"/>
      </c:valAx>
    </c:plotArea>
    <c:legend>
      <c:legendPos val="r"/>
      <c:layout>
        <c:manualLayout>
          <c:xMode val="edge"/>
          <c:yMode val="edge"/>
          <c:x val="0.79083971274424025"/>
          <c:y val="0.2789024496937883"/>
          <c:w val="0.13786395450568678"/>
          <c:h val="0.17738043161271522"/>
        </c:manualLayout>
      </c:layout>
      <c:overlay val="0"/>
    </c:legend>
    <c:plotVisOnly val="1"/>
    <c:dispBlanksAs val="gap"/>
    <c:showDLblsOverMax val="0"/>
  </c:chart>
  <c:spPr>
    <a:solidFill>
      <a:schemeClr val="bg1"/>
    </a:solidFill>
  </c:spPr>
  <c:txPr>
    <a:bodyPr/>
    <a:lstStyle/>
    <a:p>
      <a:pPr>
        <a:defRPr sz="1200" b="1">
          <a:latin typeface="Times New Roman" pitchFamily="18" charset="0"/>
          <a:cs typeface="Times New Roman" pitchFamily="18" charset="0"/>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0.77083</cdr:x>
      <cdr:y>0.27778</cdr:y>
    </cdr:from>
    <cdr:to>
      <cdr:x>0.8125</cdr:x>
      <cdr:y>0.35643</cdr:y>
    </cdr:to>
    <cdr:sp macro="" textlink="">
      <cdr:nvSpPr>
        <cdr:cNvPr id="3" name="TextBox 1"/>
        <cdr:cNvSpPr txBox="1"/>
      </cdr:nvSpPr>
      <cdr:spPr>
        <a:xfrm xmlns:a="http://schemas.openxmlformats.org/drawingml/2006/main">
          <a:off x="8458200" y="1905000"/>
          <a:ext cx="457237" cy="5394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0.86111</cdr:x>
      <cdr:y>0.33333</cdr:y>
    </cdr:from>
    <cdr:to>
      <cdr:x>0.90694</cdr:x>
      <cdr:y>0.40281</cdr:y>
    </cdr:to>
    <cdr:sp macro="" textlink="">
      <cdr:nvSpPr>
        <cdr:cNvPr id="4" name="Text Box 13"/>
        <cdr:cNvSpPr txBox="1"/>
      </cdr:nvSpPr>
      <cdr:spPr>
        <a:xfrm xmlns:a="http://schemas.openxmlformats.org/drawingml/2006/main">
          <a:off x="9448800" y="22860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b</a:t>
          </a:r>
        </a:p>
      </cdr:txBody>
    </cdr:sp>
  </cdr:relSizeAnchor>
  <cdr:relSizeAnchor xmlns:cdr="http://schemas.openxmlformats.org/drawingml/2006/chartDrawing">
    <cdr:from>
      <cdr:x>0.56944</cdr:x>
      <cdr:y>0.16667</cdr:y>
    </cdr:from>
    <cdr:to>
      <cdr:x>0.61527</cdr:x>
      <cdr:y>0.23615</cdr:y>
    </cdr:to>
    <cdr:sp macro="" textlink="">
      <cdr:nvSpPr>
        <cdr:cNvPr id="5" name="Text Box 13"/>
        <cdr:cNvSpPr txBox="1"/>
      </cdr:nvSpPr>
      <cdr:spPr>
        <a:xfrm xmlns:a="http://schemas.openxmlformats.org/drawingml/2006/main">
          <a:off x="6248400" y="11430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b</a:t>
          </a:r>
        </a:p>
      </cdr:txBody>
    </cdr:sp>
  </cdr:relSizeAnchor>
  <cdr:relSizeAnchor xmlns:cdr="http://schemas.openxmlformats.org/drawingml/2006/chartDrawing">
    <cdr:from>
      <cdr:x>0.20139</cdr:x>
      <cdr:y>0.1</cdr:y>
    </cdr:from>
    <cdr:to>
      <cdr:x>0.24722</cdr:x>
      <cdr:y>0.16948</cdr:y>
    </cdr:to>
    <cdr:sp macro="" textlink="">
      <cdr:nvSpPr>
        <cdr:cNvPr id="6" name="Text Box 13"/>
        <cdr:cNvSpPr txBox="1"/>
      </cdr:nvSpPr>
      <cdr:spPr>
        <a:xfrm xmlns:a="http://schemas.openxmlformats.org/drawingml/2006/main">
          <a:off x="2209800" y="6858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b</a:t>
          </a:r>
        </a:p>
      </cdr:txBody>
    </cdr:sp>
  </cdr:relSizeAnchor>
</c:userShapes>
</file>

<file path=ppt/drawings/drawing2.xml><?xml version="1.0" encoding="utf-8"?>
<c:userShapes xmlns:c="http://schemas.openxmlformats.org/drawingml/2006/chart">
  <cdr:relSizeAnchor xmlns:cdr="http://schemas.openxmlformats.org/drawingml/2006/chartDrawing">
    <cdr:from>
      <cdr:x>0.13194</cdr:x>
      <cdr:y>0.23585</cdr:y>
    </cdr:from>
    <cdr:to>
      <cdr:x>0.17361</cdr:x>
      <cdr:y>0.33308</cdr:y>
    </cdr:to>
    <cdr:sp macro="" textlink="">
      <cdr:nvSpPr>
        <cdr:cNvPr id="4" name="Text Box 3"/>
        <cdr:cNvSpPr txBox="1"/>
      </cdr:nvSpPr>
      <cdr:spPr>
        <a:xfrm xmlns:a="http://schemas.openxmlformats.org/drawingml/2006/main">
          <a:off x="1447800" y="1600200"/>
          <a:ext cx="457237" cy="65969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indent="0"/>
          <a:r>
            <a:rPr lang="en-US" sz="3200" b="1" dirty="0">
              <a:latin typeface="+mn-lt"/>
              <a:ea typeface="+mn-ea"/>
              <a:cs typeface="+mn-cs"/>
            </a:rPr>
            <a:t>b</a:t>
          </a:r>
        </a:p>
      </cdr:txBody>
    </cdr:sp>
  </cdr:relSizeAnchor>
  <cdr:relSizeAnchor xmlns:cdr="http://schemas.openxmlformats.org/drawingml/2006/chartDrawing">
    <cdr:from>
      <cdr:x>0.20486</cdr:x>
      <cdr:y>0.31713</cdr:y>
    </cdr:from>
    <cdr:to>
      <cdr:x>0.24653</cdr:x>
      <cdr:y>0.41435</cdr:y>
    </cdr:to>
    <cdr:sp macro="" textlink="">
      <cdr:nvSpPr>
        <cdr:cNvPr id="5" name="Text Box 1"/>
        <cdr:cNvSpPr txBox="1"/>
      </cdr:nvSpPr>
      <cdr:spPr>
        <a:xfrm xmlns:a="http://schemas.openxmlformats.org/drawingml/2006/main">
          <a:off x="936625" y="869950"/>
          <a:ext cx="190500" cy="266700"/>
        </a:xfrm>
        <a:prstGeom xmlns:a="http://schemas.openxmlformats.org/drawingml/2006/main" prst="rect">
          <a:avLst/>
        </a:prstGeom>
      </cdr:spPr>
    </cdr:sp>
  </cdr:relSizeAnchor>
  <cdr:relSizeAnchor xmlns:cdr="http://schemas.openxmlformats.org/drawingml/2006/chartDrawing">
    <cdr:from>
      <cdr:x>0.20278</cdr:x>
      <cdr:y>0.3206</cdr:y>
    </cdr:from>
    <cdr:to>
      <cdr:x>0.24444</cdr:x>
      <cdr:y>0.41782</cdr:y>
    </cdr:to>
    <cdr:sp macro="" textlink="">
      <cdr:nvSpPr>
        <cdr:cNvPr id="6" name="Text Box 1"/>
        <cdr:cNvSpPr txBox="1"/>
      </cdr:nvSpPr>
      <cdr:spPr>
        <a:xfrm xmlns:a="http://schemas.openxmlformats.org/drawingml/2006/main">
          <a:off x="927100" y="879475"/>
          <a:ext cx="190500" cy="266700"/>
        </a:xfrm>
        <a:prstGeom xmlns:a="http://schemas.openxmlformats.org/drawingml/2006/main" prst="rect">
          <a:avLst/>
        </a:prstGeom>
      </cdr:spPr>
    </cdr:sp>
  </cdr:relSizeAnchor>
  <cdr:relSizeAnchor xmlns:cdr="http://schemas.openxmlformats.org/drawingml/2006/chartDrawing">
    <cdr:from>
      <cdr:x>0.18056</cdr:x>
      <cdr:y>0.21339</cdr:y>
    </cdr:from>
    <cdr:to>
      <cdr:x>0.23056</cdr:x>
      <cdr:y>0.29672</cdr:y>
    </cdr:to>
    <cdr:sp macro="" textlink="">
      <cdr:nvSpPr>
        <cdr:cNvPr id="7" name="Text Box 6"/>
        <cdr:cNvSpPr txBox="1"/>
      </cdr:nvSpPr>
      <cdr:spPr>
        <a:xfrm xmlns:a="http://schemas.openxmlformats.org/drawingml/2006/main">
          <a:off x="1981200" y="1447800"/>
          <a:ext cx="548640" cy="5653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a:t>b</a:t>
          </a:r>
        </a:p>
      </cdr:txBody>
    </cdr:sp>
  </cdr:relSizeAnchor>
  <cdr:relSizeAnchor xmlns:cdr="http://schemas.openxmlformats.org/drawingml/2006/chartDrawing">
    <cdr:from>
      <cdr:x>0.25</cdr:x>
      <cdr:y>0.23958</cdr:y>
    </cdr:from>
    <cdr:to>
      <cdr:x>0.30208</cdr:x>
      <cdr:y>0.30208</cdr:y>
    </cdr:to>
    <cdr:sp macro="" textlink="">
      <cdr:nvSpPr>
        <cdr:cNvPr id="8" name="Text Box 7"/>
        <cdr:cNvSpPr txBox="1"/>
      </cdr:nvSpPr>
      <cdr:spPr>
        <a:xfrm xmlns:a="http://schemas.openxmlformats.org/drawingml/2006/main">
          <a:off x="1143000" y="657225"/>
          <a:ext cx="238125" cy="171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0.24167</cdr:x>
      <cdr:y>0.27431</cdr:y>
    </cdr:from>
    <cdr:to>
      <cdr:x>0.28958</cdr:x>
      <cdr:y>0.33681</cdr:y>
    </cdr:to>
    <cdr:sp macro="" textlink="">
      <cdr:nvSpPr>
        <cdr:cNvPr id="10" name="Text Box 9"/>
        <cdr:cNvSpPr txBox="1"/>
      </cdr:nvSpPr>
      <cdr:spPr>
        <a:xfrm xmlns:a="http://schemas.openxmlformats.org/drawingml/2006/main">
          <a:off x="1104900" y="752475"/>
          <a:ext cx="219075" cy="171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0.25</cdr:x>
      <cdr:y>0.16846</cdr:y>
    </cdr:from>
    <cdr:to>
      <cdr:x>0.28959</cdr:x>
      <cdr:y>0.24137</cdr:y>
    </cdr:to>
    <cdr:sp macro="" textlink="">
      <cdr:nvSpPr>
        <cdr:cNvPr id="11" name="Text Box 10"/>
        <cdr:cNvSpPr txBox="1"/>
      </cdr:nvSpPr>
      <cdr:spPr>
        <a:xfrm xmlns:a="http://schemas.openxmlformats.org/drawingml/2006/main">
          <a:off x="2743200" y="1143000"/>
          <a:ext cx="434414" cy="49468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a:t>a</a:t>
          </a:r>
        </a:p>
      </cdr:txBody>
    </cdr:sp>
  </cdr:relSizeAnchor>
  <cdr:relSizeAnchor xmlns:cdr="http://schemas.openxmlformats.org/drawingml/2006/chartDrawing">
    <cdr:from>
      <cdr:x>0.64583</cdr:x>
      <cdr:y>0.42677</cdr:y>
    </cdr:from>
    <cdr:to>
      <cdr:x>0.69375</cdr:x>
      <cdr:y>0.49969</cdr:y>
    </cdr:to>
    <cdr:sp macro="" textlink="">
      <cdr:nvSpPr>
        <cdr:cNvPr id="12" name="Text Box 11"/>
        <cdr:cNvSpPr txBox="1"/>
      </cdr:nvSpPr>
      <cdr:spPr>
        <a:xfrm xmlns:a="http://schemas.openxmlformats.org/drawingml/2006/main">
          <a:off x="7086600" y="2895600"/>
          <a:ext cx="525817" cy="49475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a:t>b</a:t>
          </a:r>
        </a:p>
      </cdr:txBody>
    </cdr:sp>
  </cdr:relSizeAnchor>
  <cdr:relSizeAnchor xmlns:cdr="http://schemas.openxmlformats.org/drawingml/2006/chartDrawing">
    <cdr:from>
      <cdr:x>0.69444</cdr:x>
      <cdr:y>0.38185</cdr:y>
    </cdr:from>
    <cdr:to>
      <cdr:x>0.73819</cdr:x>
      <cdr:y>0.45477</cdr:y>
    </cdr:to>
    <cdr:sp macro="" textlink="">
      <cdr:nvSpPr>
        <cdr:cNvPr id="13" name="Text Box 12"/>
        <cdr:cNvSpPr txBox="1"/>
      </cdr:nvSpPr>
      <cdr:spPr>
        <a:xfrm xmlns:a="http://schemas.openxmlformats.org/drawingml/2006/main">
          <a:off x="7620000" y="2590800"/>
          <a:ext cx="480060" cy="49475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a:t>a</a:t>
          </a:r>
        </a:p>
      </cdr:txBody>
    </cdr:sp>
  </cdr:relSizeAnchor>
  <cdr:relSizeAnchor xmlns:cdr="http://schemas.openxmlformats.org/drawingml/2006/chartDrawing">
    <cdr:from>
      <cdr:x>0.76389</cdr:x>
      <cdr:y>0.49416</cdr:y>
    </cdr:from>
    <cdr:to>
      <cdr:x>0.80972</cdr:x>
      <cdr:y>0.56361</cdr:y>
    </cdr:to>
    <cdr:sp macro="" textlink="">
      <cdr:nvSpPr>
        <cdr:cNvPr id="14" name="Text Box 13"/>
        <cdr:cNvSpPr txBox="1"/>
      </cdr:nvSpPr>
      <cdr:spPr>
        <a:xfrm xmlns:a="http://schemas.openxmlformats.org/drawingml/2006/main">
          <a:off x="8382000" y="3352800"/>
          <a:ext cx="502883" cy="47120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a:t>b</a:t>
          </a:r>
        </a:p>
      </cdr:txBody>
    </cdr:sp>
  </cdr:relSizeAnchor>
  <cdr:relSizeAnchor xmlns:cdr="http://schemas.openxmlformats.org/drawingml/2006/chartDrawing">
    <cdr:from>
      <cdr:x>0.38889</cdr:x>
      <cdr:y>0.3257</cdr:y>
    </cdr:from>
    <cdr:to>
      <cdr:x>0.4375</cdr:x>
      <cdr:y>0.41554</cdr:y>
    </cdr:to>
    <cdr:sp macro="" textlink="">
      <cdr:nvSpPr>
        <cdr:cNvPr id="15" name="TextBox 14"/>
        <cdr:cNvSpPr txBox="1"/>
      </cdr:nvSpPr>
      <cdr:spPr>
        <a:xfrm xmlns:a="http://schemas.openxmlformats.org/drawingml/2006/main">
          <a:off x="4267200" y="2209800"/>
          <a:ext cx="533400" cy="609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smtClean="0"/>
            <a:t>b</a:t>
          </a:r>
          <a:endParaRPr lang="en-US" sz="3200" b="1" dirty="0"/>
        </a:p>
      </cdr:txBody>
    </cdr:sp>
  </cdr:relSizeAnchor>
  <cdr:relSizeAnchor xmlns:cdr="http://schemas.openxmlformats.org/drawingml/2006/chartDrawing">
    <cdr:from>
      <cdr:x>0.45139</cdr:x>
      <cdr:y>0.23585</cdr:y>
    </cdr:from>
    <cdr:to>
      <cdr:x>0.49306</cdr:x>
      <cdr:y>0.31447</cdr:y>
    </cdr:to>
    <cdr:sp macro="" textlink="">
      <cdr:nvSpPr>
        <cdr:cNvPr id="16" name="TextBox 15"/>
        <cdr:cNvSpPr txBox="1"/>
      </cdr:nvSpPr>
      <cdr:spPr>
        <a:xfrm xmlns:a="http://schemas.openxmlformats.org/drawingml/2006/main">
          <a:off x="4953000" y="1600200"/>
          <a:ext cx="457200" cy="533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a:t>a</a:t>
          </a:r>
        </a:p>
      </cdr:txBody>
    </cdr:sp>
  </cdr:relSizeAnchor>
  <cdr:relSizeAnchor xmlns:cdr="http://schemas.openxmlformats.org/drawingml/2006/chartDrawing">
    <cdr:from>
      <cdr:x>0.49306</cdr:x>
      <cdr:y>0.28077</cdr:y>
    </cdr:from>
    <cdr:to>
      <cdr:x>0.56944</cdr:x>
      <cdr:y>0.34816</cdr:y>
    </cdr:to>
    <cdr:sp macro="" textlink="">
      <cdr:nvSpPr>
        <cdr:cNvPr id="17" name="TextBox 16"/>
        <cdr:cNvSpPr txBox="1"/>
      </cdr:nvSpPr>
      <cdr:spPr>
        <a:xfrm xmlns:a="http://schemas.openxmlformats.org/drawingml/2006/main">
          <a:off x="5410200" y="1905000"/>
          <a:ext cx="838200" cy="457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200" b="1" dirty="0" err="1"/>
            <a:t>ab</a:t>
          </a:r>
          <a:endParaRPr lang="en-US" sz="32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0.49306</cdr:x>
      <cdr:y>0.24444</cdr:y>
    </cdr:from>
    <cdr:to>
      <cdr:x>0.53473</cdr:x>
      <cdr:y>0.3231</cdr:y>
    </cdr:to>
    <cdr:sp macro="" textlink="">
      <cdr:nvSpPr>
        <cdr:cNvPr id="2" name="TextBox 1"/>
        <cdr:cNvSpPr txBox="1"/>
      </cdr:nvSpPr>
      <cdr:spPr>
        <a:xfrm xmlns:a="http://schemas.openxmlformats.org/drawingml/2006/main">
          <a:off x="5410200" y="1676400"/>
          <a:ext cx="457237" cy="5394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0.24306</cdr:x>
      <cdr:y>0.31111</cdr:y>
    </cdr:from>
    <cdr:to>
      <cdr:x>0.28473</cdr:x>
      <cdr:y>0.38977</cdr:y>
    </cdr:to>
    <cdr:sp macro="" textlink="">
      <cdr:nvSpPr>
        <cdr:cNvPr id="3" name="TextBox 1"/>
        <cdr:cNvSpPr txBox="1"/>
      </cdr:nvSpPr>
      <cdr:spPr>
        <a:xfrm xmlns:a="http://schemas.openxmlformats.org/drawingml/2006/main">
          <a:off x="2667000" y="2133600"/>
          <a:ext cx="457237" cy="5394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0.75694</cdr:x>
      <cdr:y>0.31111</cdr:y>
    </cdr:from>
    <cdr:to>
      <cdr:x>0.79861</cdr:x>
      <cdr:y>0.38977</cdr:y>
    </cdr:to>
    <cdr:sp macro="" textlink="">
      <cdr:nvSpPr>
        <cdr:cNvPr id="4" name="TextBox 1"/>
        <cdr:cNvSpPr txBox="1"/>
      </cdr:nvSpPr>
      <cdr:spPr>
        <a:xfrm xmlns:a="http://schemas.openxmlformats.org/drawingml/2006/main">
          <a:off x="8305800" y="2133600"/>
          <a:ext cx="457237" cy="5394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0.70139</cdr:x>
      <cdr:y>0.43333</cdr:y>
    </cdr:from>
    <cdr:to>
      <cdr:x>0.74722</cdr:x>
      <cdr:y>0.50281</cdr:y>
    </cdr:to>
    <cdr:sp macro="" textlink="">
      <cdr:nvSpPr>
        <cdr:cNvPr id="5" name="Text Box 13"/>
        <cdr:cNvSpPr txBox="1"/>
      </cdr:nvSpPr>
      <cdr:spPr>
        <a:xfrm xmlns:a="http://schemas.openxmlformats.org/drawingml/2006/main">
          <a:off x="7696200" y="29718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b</a:t>
          </a:r>
        </a:p>
      </cdr:txBody>
    </cdr:sp>
  </cdr:relSizeAnchor>
  <cdr:relSizeAnchor xmlns:cdr="http://schemas.openxmlformats.org/drawingml/2006/chartDrawing">
    <cdr:from>
      <cdr:x>0.63194</cdr:x>
      <cdr:y>0.45556</cdr:y>
    </cdr:from>
    <cdr:to>
      <cdr:x>0.73611</cdr:x>
      <cdr:y>0.52504</cdr:y>
    </cdr:to>
    <cdr:sp macro="" textlink="">
      <cdr:nvSpPr>
        <cdr:cNvPr id="6" name="Text Box 13"/>
        <cdr:cNvSpPr txBox="1"/>
      </cdr:nvSpPr>
      <cdr:spPr>
        <a:xfrm xmlns:a="http://schemas.openxmlformats.org/drawingml/2006/main">
          <a:off x="6934150" y="3124230"/>
          <a:ext cx="1143049" cy="47649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smtClean="0"/>
            <a:t>ab</a:t>
          </a:r>
          <a:endParaRPr lang="en-US" sz="3200" b="1" dirty="0"/>
        </a:p>
      </cdr:txBody>
    </cdr:sp>
  </cdr:relSizeAnchor>
  <cdr:relSizeAnchor xmlns:cdr="http://schemas.openxmlformats.org/drawingml/2006/chartDrawing">
    <cdr:from>
      <cdr:x>0.44444</cdr:x>
      <cdr:y>0.38889</cdr:y>
    </cdr:from>
    <cdr:to>
      <cdr:x>0.49027</cdr:x>
      <cdr:y>0.45837</cdr:y>
    </cdr:to>
    <cdr:sp macro="" textlink="">
      <cdr:nvSpPr>
        <cdr:cNvPr id="7" name="Text Box 13"/>
        <cdr:cNvSpPr txBox="1"/>
      </cdr:nvSpPr>
      <cdr:spPr>
        <a:xfrm xmlns:a="http://schemas.openxmlformats.org/drawingml/2006/main">
          <a:off x="4876800" y="26670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b</a:t>
          </a:r>
        </a:p>
      </cdr:txBody>
    </cdr:sp>
  </cdr:relSizeAnchor>
  <cdr:relSizeAnchor xmlns:cdr="http://schemas.openxmlformats.org/drawingml/2006/chartDrawing">
    <cdr:from>
      <cdr:x>0.38194</cdr:x>
      <cdr:y>0.4</cdr:y>
    </cdr:from>
    <cdr:to>
      <cdr:x>0.42777</cdr:x>
      <cdr:y>0.46948</cdr:y>
    </cdr:to>
    <cdr:sp macro="" textlink="">
      <cdr:nvSpPr>
        <cdr:cNvPr id="8" name="Text Box 13"/>
        <cdr:cNvSpPr txBox="1"/>
      </cdr:nvSpPr>
      <cdr:spPr>
        <a:xfrm xmlns:a="http://schemas.openxmlformats.org/drawingml/2006/main">
          <a:off x="4191000" y="27432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b</a:t>
          </a:r>
        </a:p>
      </cdr:txBody>
    </cdr:sp>
  </cdr:relSizeAnchor>
  <cdr:relSizeAnchor xmlns:cdr="http://schemas.openxmlformats.org/drawingml/2006/chartDrawing">
    <cdr:from>
      <cdr:x>0.125</cdr:x>
      <cdr:y>0.38889</cdr:y>
    </cdr:from>
    <cdr:to>
      <cdr:x>0.17083</cdr:x>
      <cdr:y>0.45837</cdr:y>
    </cdr:to>
    <cdr:sp macro="" textlink="">
      <cdr:nvSpPr>
        <cdr:cNvPr id="9" name="Text Box 13"/>
        <cdr:cNvSpPr txBox="1"/>
      </cdr:nvSpPr>
      <cdr:spPr>
        <a:xfrm xmlns:a="http://schemas.openxmlformats.org/drawingml/2006/main">
          <a:off x="1371600" y="26670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c</a:t>
          </a:r>
        </a:p>
      </cdr:txBody>
    </cdr:sp>
  </cdr:relSizeAnchor>
  <cdr:relSizeAnchor xmlns:cdr="http://schemas.openxmlformats.org/drawingml/2006/chartDrawing">
    <cdr:from>
      <cdr:x>0.17361</cdr:x>
      <cdr:y>0.35556</cdr:y>
    </cdr:from>
    <cdr:to>
      <cdr:x>0.24999</cdr:x>
      <cdr:y>0.42298</cdr:y>
    </cdr:to>
    <cdr:sp macro="" textlink="">
      <cdr:nvSpPr>
        <cdr:cNvPr id="10" name="TextBox 1"/>
        <cdr:cNvSpPr txBox="1"/>
      </cdr:nvSpPr>
      <cdr:spPr>
        <a:xfrm xmlns:a="http://schemas.openxmlformats.org/drawingml/2006/main">
          <a:off x="1905000" y="2438400"/>
          <a:ext cx="838102" cy="4623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smtClean="0"/>
            <a:t>b</a:t>
          </a:r>
          <a:endParaRPr lang="en-US" sz="3200" b="1" dirty="0"/>
        </a:p>
      </cdr:txBody>
    </cdr:sp>
  </cdr:relSizeAnchor>
</c:userShapes>
</file>

<file path=ppt/drawings/drawing4.xml><?xml version="1.0" encoding="utf-8"?>
<c:userShapes xmlns:c="http://schemas.openxmlformats.org/drawingml/2006/chart">
  <cdr:relSizeAnchor xmlns:cdr="http://schemas.openxmlformats.org/drawingml/2006/chartDrawing">
    <cdr:from>
      <cdr:x>0.14583</cdr:x>
      <cdr:y>0.43333</cdr:y>
    </cdr:from>
    <cdr:to>
      <cdr:x>0.1875</cdr:x>
      <cdr:y>0.51199</cdr:y>
    </cdr:to>
    <cdr:sp macro="" textlink="">
      <cdr:nvSpPr>
        <cdr:cNvPr id="2" name="TextBox 1"/>
        <cdr:cNvSpPr txBox="1"/>
      </cdr:nvSpPr>
      <cdr:spPr>
        <a:xfrm xmlns:a="http://schemas.openxmlformats.org/drawingml/2006/main">
          <a:off x="1600200" y="2971800"/>
          <a:ext cx="457237" cy="5394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0.43056</cdr:x>
      <cdr:y>0.36667</cdr:y>
    </cdr:from>
    <cdr:to>
      <cdr:x>0.47223</cdr:x>
      <cdr:y>0.44532</cdr:y>
    </cdr:to>
    <cdr:sp macro="" textlink="">
      <cdr:nvSpPr>
        <cdr:cNvPr id="3" name="TextBox 1"/>
        <cdr:cNvSpPr txBox="1"/>
      </cdr:nvSpPr>
      <cdr:spPr>
        <a:xfrm xmlns:a="http://schemas.openxmlformats.org/drawingml/2006/main">
          <a:off x="4724400" y="2514600"/>
          <a:ext cx="457237" cy="5394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0.70833</cdr:x>
      <cdr:y>0.41111</cdr:y>
    </cdr:from>
    <cdr:to>
      <cdr:x>0.75</cdr:x>
      <cdr:y>0.48977</cdr:y>
    </cdr:to>
    <cdr:sp macro="" textlink="">
      <cdr:nvSpPr>
        <cdr:cNvPr id="4" name="TextBox 1"/>
        <cdr:cNvSpPr txBox="1"/>
      </cdr:nvSpPr>
      <cdr:spPr>
        <a:xfrm xmlns:a="http://schemas.openxmlformats.org/drawingml/2006/main">
          <a:off x="7772400" y="2819400"/>
          <a:ext cx="457237" cy="5394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0.80556</cdr:x>
      <cdr:y>0.44444</cdr:y>
    </cdr:from>
    <cdr:to>
      <cdr:x>0.85139</cdr:x>
      <cdr:y>0.51393</cdr:y>
    </cdr:to>
    <cdr:sp macro="" textlink="">
      <cdr:nvSpPr>
        <cdr:cNvPr id="6" name="Text Box 13"/>
        <cdr:cNvSpPr txBox="1"/>
      </cdr:nvSpPr>
      <cdr:spPr>
        <a:xfrm xmlns:a="http://schemas.openxmlformats.org/drawingml/2006/main">
          <a:off x="8839200" y="30480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0.51389</cdr:x>
      <cdr:y>0.43333</cdr:y>
    </cdr:from>
    <cdr:to>
      <cdr:x>0.55972</cdr:x>
      <cdr:y>0.50281</cdr:y>
    </cdr:to>
    <cdr:sp macro="" textlink="">
      <cdr:nvSpPr>
        <cdr:cNvPr id="7" name="Text Box 13"/>
        <cdr:cNvSpPr txBox="1"/>
      </cdr:nvSpPr>
      <cdr:spPr>
        <a:xfrm xmlns:a="http://schemas.openxmlformats.org/drawingml/2006/main">
          <a:off x="5638800" y="29718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dr:relSizeAnchor xmlns:cdr="http://schemas.openxmlformats.org/drawingml/2006/chartDrawing">
    <cdr:from>
      <cdr:x>0.22917</cdr:x>
      <cdr:y>0.44444</cdr:y>
    </cdr:from>
    <cdr:to>
      <cdr:x>0.275</cdr:x>
      <cdr:y>0.51393</cdr:y>
    </cdr:to>
    <cdr:sp macro="" textlink="">
      <cdr:nvSpPr>
        <cdr:cNvPr id="8" name="Text Box 13"/>
        <cdr:cNvSpPr txBox="1"/>
      </cdr:nvSpPr>
      <cdr:spPr>
        <a:xfrm xmlns:a="http://schemas.openxmlformats.org/drawingml/2006/main">
          <a:off x="2514600" y="3048000"/>
          <a:ext cx="502884" cy="4765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Lucida Sans Unicode"/>
            </a:defRPr>
          </a:lvl1pPr>
          <a:lvl2pPr marL="457200" indent="0">
            <a:defRPr sz="1100">
              <a:latin typeface="Lucida Sans Unicode"/>
            </a:defRPr>
          </a:lvl2pPr>
          <a:lvl3pPr marL="914400" indent="0">
            <a:defRPr sz="1100">
              <a:latin typeface="Lucida Sans Unicode"/>
            </a:defRPr>
          </a:lvl3pPr>
          <a:lvl4pPr marL="1371600" indent="0">
            <a:defRPr sz="1100">
              <a:latin typeface="Lucida Sans Unicode"/>
            </a:defRPr>
          </a:lvl4pPr>
          <a:lvl5pPr marL="1828800" indent="0">
            <a:defRPr sz="1100">
              <a:latin typeface="Lucida Sans Unicode"/>
            </a:defRPr>
          </a:lvl5pPr>
          <a:lvl6pPr marL="2286000" indent="0">
            <a:defRPr sz="1100">
              <a:latin typeface="Lucida Sans Unicode"/>
            </a:defRPr>
          </a:lvl6pPr>
          <a:lvl7pPr marL="2743200" indent="0">
            <a:defRPr sz="1100">
              <a:latin typeface="Lucida Sans Unicode"/>
            </a:defRPr>
          </a:lvl7pPr>
          <a:lvl8pPr marL="3200400" indent="0">
            <a:defRPr sz="1100">
              <a:latin typeface="Lucida Sans Unicode"/>
            </a:defRPr>
          </a:lvl8pPr>
          <a:lvl9pPr marL="3657600" indent="0">
            <a:defRPr sz="1100">
              <a:latin typeface="Lucida Sans Unicode"/>
            </a:defRPr>
          </a:lvl9pPr>
        </a:lstStyle>
        <a:p xmlns:a="http://schemas.openxmlformats.org/drawingml/2006/main">
          <a:r>
            <a:rPr lang="en-US" sz="3200" b="1" dirty="0"/>
            <a:t>a</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11D06E-6046-401B-B71B-820E4CB7710F}" type="datetimeFigureOut">
              <a:rPr lang="en-US" smtClean="0"/>
              <a:pPr/>
              <a:t>3/21/2017</a:t>
            </a:fld>
            <a:endParaRPr lang="en-US" dirty="0"/>
          </a:p>
        </p:txBody>
      </p:sp>
      <p:sp>
        <p:nvSpPr>
          <p:cNvPr id="4" name="Slide Image Placeholder 3"/>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700E2C-9422-44AC-8991-FF58B52FA7C7}" type="slidenum">
              <a:rPr lang="en-US" smtClean="0"/>
              <a:pPr/>
              <a:t>‹#›</a:t>
            </a:fld>
            <a:endParaRPr lang="en-US" dirty="0"/>
          </a:p>
        </p:txBody>
      </p:sp>
    </p:spTree>
    <p:extLst>
      <p:ext uri="{BB962C8B-B14F-4D97-AF65-F5344CB8AC3E}">
        <p14:creationId xmlns:p14="http://schemas.microsoft.com/office/powerpoint/2010/main" val="1203104215"/>
      </p:ext>
    </p:extLst>
  </p:cSld>
  <p:clrMap bg1="lt1" tx1="dk1" bg2="lt2" tx2="dk2" accent1="accent1" accent2="accent2" accent3="accent3" accent4="accent4" accent5="accent5" accent6="accent6" hlink="hlink" folHlink="folHlink"/>
  <p:notesStyle>
    <a:lvl1pPr marL="0" algn="l" defTabSz="5013590" rtl="0" eaLnBrk="1" latinLnBrk="0" hangingPunct="1">
      <a:defRPr sz="6600" kern="1200">
        <a:solidFill>
          <a:schemeClr val="tx1"/>
        </a:solidFill>
        <a:latin typeface="+mn-lt"/>
        <a:ea typeface="+mn-ea"/>
        <a:cs typeface="+mn-cs"/>
      </a:defRPr>
    </a:lvl1pPr>
    <a:lvl2pPr marL="2506795" algn="l" defTabSz="5013590" rtl="0" eaLnBrk="1" latinLnBrk="0" hangingPunct="1">
      <a:defRPr sz="6600" kern="1200">
        <a:solidFill>
          <a:schemeClr val="tx1"/>
        </a:solidFill>
        <a:latin typeface="+mn-lt"/>
        <a:ea typeface="+mn-ea"/>
        <a:cs typeface="+mn-cs"/>
      </a:defRPr>
    </a:lvl2pPr>
    <a:lvl3pPr marL="5013590" algn="l" defTabSz="5013590" rtl="0" eaLnBrk="1" latinLnBrk="0" hangingPunct="1">
      <a:defRPr sz="6600" kern="1200">
        <a:solidFill>
          <a:schemeClr val="tx1"/>
        </a:solidFill>
        <a:latin typeface="+mn-lt"/>
        <a:ea typeface="+mn-ea"/>
        <a:cs typeface="+mn-cs"/>
      </a:defRPr>
    </a:lvl3pPr>
    <a:lvl4pPr marL="7520385" algn="l" defTabSz="5013590" rtl="0" eaLnBrk="1" latinLnBrk="0" hangingPunct="1">
      <a:defRPr sz="6600" kern="1200">
        <a:solidFill>
          <a:schemeClr val="tx1"/>
        </a:solidFill>
        <a:latin typeface="+mn-lt"/>
        <a:ea typeface="+mn-ea"/>
        <a:cs typeface="+mn-cs"/>
      </a:defRPr>
    </a:lvl4pPr>
    <a:lvl5pPr marL="10027179" algn="l" defTabSz="5013590" rtl="0" eaLnBrk="1" latinLnBrk="0" hangingPunct="1">
      <a:defRPr sz="6600" kern="1200">
        <a:solidFill>
          <a:schemeClr val="tx1"/>
        </a:solidFill>
        <a:latin typeface="+mn-lt"/>
        <a:ea typeface="+mn-ea"/>
        <a:cs typeface="+mn-cs"/>
      </a:defRPr>
    </a:lvl5pPr>
    <a:lvl6pPr marL="12533969" algn="l" defTabSz="5013590" rtl="0" eaLnBrk="1" latinLnBrk="0" hangingPunct="1">
      <a:defRPr sz="6600" kern="1200">
        <a:solidFill>
          <a:schemeClr val="tx1"/>
        </a:solidFill>
        <a:latin typeface="+mn-lt"/>
        <a:ea typeface="+mn-ea"/>
        <a:cs typeface="+mn-cs"/>
      </a:defRPr>
    </a:lvl6pPr>
    <a:lvl7pPr marL="15040764" algn="l" defTabSz="5013590" rtl="0" eaLnBrk="1" latinLnBrk="0" hangingPunct="1">
      <a:defRPr sz="6600" kern="1200">
        <a:solidFill>
          <a:schemeClr val="tx1"/>
        </a:solidFill>
        <a:latin typeface="+mn-lt"/>
        <a:ea typeface="+mn-ea"/>
        <a:cs typeface="+mn-cs"/>
      </a:defRPr>
    </a:lvl7pPr>
    <a:lvl8pPr marL="17547558" algn="l" defTabSz="5013590" rtl="0" eaLnBrk="1" latinLnBrk="0" hangingPunct="1">
      <a:defRPr sz="6600" kern="1200">
        <a:solidFill>
          <a:schemeClr val="tx1"/>
        </a:solidFill>
        <a:latin typeface="+mn-lt"/>
        <a:ea typeface="+mn-ea"/>
        <a:cs typeface="+mn-cs"/>
      </a:defRPr>
    </a:lvl8pPr>
    <a:lvl9pPr marL="20054353" algn="l" defTabSz="5013590" rtl="0" eaLnBrk="1" latinLnBrk="0" hangingPunct="1">
      <a:defRPr sz="6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7" y="29850541"/>
            <a:ext cx="43925227"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501612" tIns="250806" rIns="501612" bIns="250806" anchor="ctr"/>
          <a:lstStyle>
            <a:extLst/>
          </a:lstStyle>
          <a:p>
            <a:pPr algn="ctr" eaLnBrk="1" latinLnBrk="0" hangingPunct="1"/>
            <a:endParaRPr kumimoji="0" lang="en-US" dirty="0"/>
          </a:p>
        </p:txBody>
      </p:sp>
      <p:sp>
        <p:nvSpPr>
          <p:cNvPr id="9" name="Title 8"/>
          <p:cNvSpPr>
            <a:spLocks noGrp="1"/>
          </p:cNvSpPr>
          <p:nvPr>
            <p:ph type="ctrTitle"/>
          </p:nvPr>
        </p:nvSpPr>
        <p:spPr>
          <a:xfrm>
            <a:off x="3291840" y="11216650"/>
            <a:ext cx="37307520" cy="11710470"/>
          </a:xfrm>
        </p:spPr>
        <p:txBody>
          <a:bodyPr vert="horz" anchor="b">
            <a:normAutofit/>
            <a:scene3d>
              <a:camera prst="orthographicFront"/>
              <a:lightRig rig="soft" dir="t"/>
            </a:scene3d>
            <a:sp3d prstMaterial="softEdge">
              <a:bevelT w="25400" h="25400"/>
            </a:sp3d>
          </a:bodyPr>
          <a:lstStyle>
            <a:lvl1pPr algn="r">
              <a:defRPr sz="263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3291840" y="23114285"/>
            <a:ext cx="37307520" cy="7678106"/>
          </a:xfrm>
        </p:spPr>
        <p:txBody>
          <a:bodyPr lIns="250806" rIns="250806"/>
          <a:lstStyle>
            <a:lvl1pPr marL="0" marR="351129" indent="0" algn="r">
              <a:buNone/>
              <a:defRPr>
                <a:solidFill>
                  <a:schemeClr val="tx2"/>
                </a:solidFill>
              </a:defRPr>
            </a:lvl1pPr>
            <a:lvl2pPr marL="2508062" indent="0" algn="ctr">
              <a:buNone/>
            </a:lvl2pPr>
            <a:lvl3pPr marL="5016124" indent="0" algn="ctr">
              <a:buNone/>
            </a:lvl3pPr>
            <a:lvl4pPr marL="7524186" indent="0" algn="ctr">
              <a:buNone/>
            </a:lvl4pPr>
            <a:lvl5pPr marL="10032248" indent="0" algn="ctr">
              <a:buNone/>
            </a:lvl5pPr>
            <a:lvl6pPr marL="12540310" indent="0" algn="ctr">
              <a:buNone/>
            </a:lvl6pPr>
            <a:lvl7pPr marL="15048372" indent="0" algn="ctr">
              <a:buNone/>
            </a:lvl7pPr>
            <a:lvl8pPr marL="17556434" indent="0" algn="ctr">
              <a:buNone/>
            </a:lvl8pPr>
            <a:lvl9pPr marL="20064496" indent="0" algn="ctr">
              <a:buNone/>
            </a:lvl9pPr>
            <a:extLst/>
          </a:lstStyle>
          <a:p>
            <a:r>
              <a:rPr kumimoji="0" lang="en-US" smtClean="0"/>
              <a:t>Click to edit Master subtitle style</a:t>
            </a:r>
            <a:endParaRPr kumimoji="0" lang="en-US"/>
          </a:p>
        </p:txBody>
      </p:sp>
      <p:grpSp>
        <p:nvGrpSpPr>
          <p:cNvPr id="2" name="Group 1"/>
          <p:cNvGrpSpPr/>
          <p:nvPr/>
        </p:nvGrpSpPr>
        <p:grpSpPr>
          <a:xfrm>
            <a:off x="-18070" y="31699200"/>
            <a:ext cx="43909272" cy="12237363"/>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B812ED5-E33A-4471-8DBA-51116A44050B}" type="datetimeFigureOut">
              <a:rPr lang="en-US" smtClean="0"/>
              <a:pPr/>
              <a:t>3/21/2017</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D1C89FA-C9B4-4459-A096-4D9E1BC7745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2194560" y="9480509"/>
            <a:ext cx="39502080" cy="28070854"/>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851262" y="1757699"/>
            <a:ext cx="8531856" cy="35793670"/>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2194560" y="1757702"/>
            <a:ext cx="30358080" cy="35793664"/>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467405" y="6782157"/>
            <a:ext cx="37307520" cy="11704320"/>
          </a:xfrm>
        </p:spPr>
        <p:txBody>
          <a:bodyPr vert="horz" anchor="b">
            <a:normAutofit/>
            <a:scene3d>
              <a:camera prst="orthographicFront"/>
              <a:lightRig rig="soft" dir="t"/>
            </a:scene3d>
            <a:sp3d prstMaterial="softEdge">
              <a:bevelT w="25400" h="25400"/>
            </a:sp3d>
          </a:bodyPr>
          <a:lstStyle>
            <a:lvl1pPr algn="r">
              <a:buNone/>
              <a:defRPr sz="263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8829022" y="18762957"/>
            <a:ext cx="21945600" cy="9311283"/>
          </a:xfrm>
        </p:spPr>
        <p:txBody>
          <a:bodyPr lIns="501612" rIns="501612" anchor="t"/>
          <a:lstStyle>
            <a:lvl1pPr marL="0" indent="0" algn="l">
              <a:buNone/>
              <a:defRPr sz="12600">
                <a:solidFill>
                  <a:schemeClr val="tx1"/>
                </a:solidFill>
              </a:defRPr>
            </a:lvl1pPr>
            <a:lvl2pPr>
              <a:buNone/>
              <a:defRPr sz="9900">
                <a:solidFill>
                  <a:schemeClr val="tx1">
                    <a:tint val="75000"/>
                  </a:schemeClr>
                </a:solidFill>
              </a:defRPr>
            </a:lvl2pPr>
            <a:lvl3pPr>
              <a:buNone/>
              <a:defRPr sz="8800">
                <a:solidFill>
                  <a:schemeClr val="tx1">
                    <a:tint val="75000"/>
                  </a:schemeClr>
                </a:solidFill>
              </a:defRPr>
            </a:lvl3pPr>
            <a:lvl4pPr>
              <a:buNone/>
              <a:defRPr sz="7700">
                <a:solidFill>
                  <a:schemeClr val="tx1">
                    <a:tint val="75000"/>
                  </a:schemeClr>
                </a:solidFill>
              </a:defRPr>
            </a:lvl4pPr>
            <a:lvl5pPr>
              <a:buNone/>
              <a:defRPr sz="77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7" name="Chevron 6"/>
          <p:cNvSpPr/>
          <p:nvPr/>
        </p:nvSpPr>
        <p:spPr>
          <a:xfrm>
            <a:off x="17456064" y="19235021"/>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612" tIns="250806" rIns="501612" bIns="250806" anchor="ctr"/>
          <a:lstStyle>
            <a:extLst/>
          </a:lstStyle>
          <a:p>
            <a:pPr algn="l" eaLnBrk="1" latinLnBrk="0" hangingPunct="1"/>
            <a:endParaRPr kumimoji="0" lang="en-US" dirty="0"/>
          </a:p>
        </p:txBody>
      </p:sp>
      <p:sp>
        <p:nvSpPr>
          <p:cNvPr id="8" name="Chevron 7"/>
          <p:cNvSpPr/>
          <p:nvPr/>
        </p:nvSpPr>
        <p:spPr>
          <a:xfrm>
            <a:off x="16561267" y="19235021"/>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612" tIns="250806" rIns="501612" bIns="250806"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194560" y="9480503"/>
            <a:ext cx="19385280" cy="28966163"/>
          </a:xfrm>
        </p:spPr>
        <p:txBody>
          <a:bodyPr/>
          <a:lstStyle>
            <a:lvl1pPr>
              <a:defRPr sz="15400"/>
            </a:lvl1pPr>
            <a:lvl2pPr>
              <a:defRPr sz="13200"/>
            </a:lvl2pPr>
            <a:lvl3pPr>
              <a:defRPr sz="11000"/>
            </a:lvl3pPr>
            <a:lvl4pPr>
              <a:defRPr sz="9900"/>
            </a:lvl4pPr>
            <a:lvl5pPr>
              <a:defRPr sz="99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22311360" y="9480503"/>
            <a:ext cx="19385280" cy="28966163"/>
          </a:xfrm>
        </p:spPr>
        <p:txBody>
          <a:bodyPr/>
          <a:lstStyle>
            <a:lvl1pPr>
              <a:defRPr sz="15400"/>
            </a:lvl1pPr>
            <a:lvl2pPr>
              <a:defRPr sz="13200"/>
            </a:lvl2pPr>
            <a:lvl3pPr>
              <a:defRPr sz="11000"/>
            </a:lvl3pPr>
            <a:lvl4pPr>
              <a:defRPr sz="9900"/>
            </a:lvl4pPr>
            <a:lvl5pPr>
              <a:defRPr sz="99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0" y="1747520"/>
            <a:ext cx="39502080" cy="73152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194560" y="34625280"/>
            <a:ext cx="19392902" cy="4876800"/>
          </a:xfrm>
          <a:solidFill>
            <a:schemeClr val="accent1"/>
          </a:solidFill>
          <a:ln w="9652">
            <a:solidFill>
              <a:schemeClr val="accent1"/>
            </a:solidFill>
            <a:miter lim="800000"/>
          </a:ln>
        </p:spPr>
        <p:txBody>
          <a:bodyPr lIns="1003225" anchor="ctr"/>
          <a:lstStyle>
            <a:lvl1pPr marL="0" indent="0">
              <a:buNone/>
              <a:defRPr sz="13200" b="0">
                <a:solidFill>
                  <a:schemeClr val="bg1"/>
                </a:solidFill>
              </a:defRPr>
            </a:lvl1pPr>
            <a:lvl2pPr>
              <a:buNone/>
              <a:defRPr sz="11000" b="1"/>
            </a:lvl2pPr>
            <a:lvl3pPr>
              <a:buNone/>
              <a:defRPr sz="9900" b="1"/>
            </a:lvl3pPr>
            <a:lvl4pPr>
              <a:buNone/>
              <a:defRPr sz="8800" b="1"/>
            </a:lvl4pPr>
            <a:lvl5pPr>
              <a:buNone/>
              <a:defRPr sz="88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22296127" y="34625280"/>
            <a:ext cx="19400520" cy="4876800"/>
          </a:xfrm>
          <a:solidFill>
            <a:schemeClr val="accent1"/>
          </a:solidFill>
          <a:ln w="9652">
            <a:solidFill>
              <a:schemeClr val="accent1"/>
            </a:solidFill>
            <a:miter lim="800000"/>
          </a:ln>
        </p:spPr>
        <p:txBody>
          <a:bodyPr lIns="1003225" anchor="ctr"/>
          <a:lstStyle>
            <a:lvl1pPr marL="0" indent="0">
              <a:buNone/>
              <a:defRPr sz="13200" b="0">
                <a:solidFill>
                  <a:schemeClr val="bg1"/>
                </a:solidFill>
              </a:defRPr>
            </a:lvl1pPr>
            <a:lvl2pPr>
              <a:buNone/>
              <a:defRPr sz="11000" b="1"/>
            </a:lvl2pPr>
            <a:lvl3pPr>
              <a:buNone/>
              <a:defRPr sz="9900" b="1"/>
            </a:lvl3pPr>
            <a:lvl4pPr>
              <a:buNone/>
              <a:defRPr sz="8800" b="1"/>
            </a:lvl4pPr>
            <a:lvl5pPr>
              <a:buNone/>
              <a:defRPr sz="88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194560" y="9243485"/>
            <a:ext cx="19392902" cy="25227283"/>
          </a:xfrm>
          <a:ln>
            <a:noFill/>
            <a:prstDash val="sysDash"/>
            <a:miter lim="800000"/>
          </a:ln>
        </p:spPr>
        <p:txBody>
          <a:bodyPr/>
          <a:lstStyle>
            <a:lvl1pPr>
              <a:defRPr sz="13200"/>
            </a:lvl1pPr>
            <a:lvl2pPr>
              <a:defRPr sz="11000"/>
            </a:lvl2pPr>
            <a:lvl3pPr>
              <a:defRPr sz="9900"/>
            </a:lvl3pPr>
            <a:lvl4pPr>
              <a:defRPr sz="8800"/>
            </a:lvl4pPr>
            <a:lvl5pPr>
              <a:defRPr sz="8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2296122" y="9243485"/>
            <a:ext cx="19400520" cy="25227283"/>
          </a:xfrm>
          <a:ln>
            <a:noFill/>
            <a:prstDash val="sysDash"/>
            <a:miter lim="800000"/>
          </a:ln>
        </p:spPr>
        <p:txBody>
          <a:bodyPr/>
          <a:lstStyle>
            <a:lvl1pPr>
              <a:spcBef>
                <a:spcPts val="0"/>
              </a:spcBef>
              <a:defRPr sz="13200"/>
            </a:lvl1pPr>
            <a:lvl2pPr>
              <a:defRPr sz="11000"/>
            </a:lvl2pPr>
            <a:lvl3pPr>
              <a:defRPr sz="9900"/>
            </a:lvl3pPr>
            <a:lvl4pPr>
              <a:defRPr sz="8800"/>
            </a:lvl4pPr>
            <a:lvl5pPr>
              <a:defRPr sz="8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D1C89FA-C9B4-4459-A096-4D9E1BC77450}"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B812ED5-E33A-4471-8DBA-51116A44050B}" type="datetimeFigureOut">
              <a:rPr lang="en-US" smtClean="0"/>
              <a:pPr/>
              <a:t>3/21/2017</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389120" y="31211520"/>
            <a:ext cx="35912525" cy="2926080"/>
          </a:xfrm>
        </p:spPr>
        <p:txBody>
          <a:bodyPr vert="horz" anchor="t">
            <a:noAutofit/>
            <a:sp3d prstMaterial="softEdge">
              <a:bevelT w="0" h="0"/>
            </a:sp3d>
          </a:bodyPr>
          <a:lstStyle>
            <a:lvl1pPr algn="r">
              <a:buNone/>
              <a:defRPr sz="137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21214080" y="34272653"/>
            <a:ext cx="19078042" cy="5852160"/>
          </a:xfrm>
        </p:spPr>
        <p:txBody>
          <a:bodyPr/>
          <a:lstStyle>
            <a:lvl1pPr marL="0" indent="0" algn="r">
              <a:buNone/>
              <a:defRPr sz="8800"/>
            </a:lvl1pPr>
            <a:lvl2pPr>
              <a:buNone/>
              <a:defRPr sz="6600"/>
            </a:lvl2pPr>
            <a:lvl3pPr>
              <a:buNone/>
              <a:defRPr sz="5500"/>
            </a:lvl3pPr>
            <a:lvl4pPr>
              <a:buNone/>
              <a:defRPr sz="4900"/>
            </a:lvl4pPr>
            <a:lvl5pPr>
              <a:buNone/>
              <a:defRPr sz="4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389120" y="1755648"/>
            <a:ext cx="35903002" cy="29260800"/>
          </a:xfrm>
        </p:spPr>
        <p:txBody>
          <a:bodyPr/>
          <a:lstStyle>
            <a:lvl1pPr>
              <a:defRPr sz="17600"/>
            </a:lvl1pPr>
            <a:lvl2pPr>
              <a:defRPr sz="15400"/>
            </a:lvl2pPr>
            <a:lvl3pPr>
              <a:defRPr sz="13200"/>
            </a:lvl3pPr>
            <a:lvl4pPr>
              <a:defRPr sz="11000"/>
            </a:lvl4pPr>
            <a:lvl5pPr>
              <a:defRPr sz="11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32289754" y="41010842"/>
            <a:ext cx="9217152" cy="2340864"/>
          </a:xfrm>
        </p:spPr>
        <p:txBody>
          <a:bodyPr/>
          <a:lstStyle>
            <a:extLst/>
          </a:lstStyle>
          <a:p>
            <a:fld id="{CB812ED5-E33A-4471-8DBA-51116A44050B}" type="datetimeFigureOut">
              <a:rPr lang="en-US" smtClean="0"/>
              <a:pPr/>
              <a:t>3/21/2017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D1C89FA-C9B4-4459-A096-4D9E1BC77450}"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477914" y="34837773"/>
            <a:ext cx="34381440" cy="4148685"/>
          </a:xfrm>
          <a:noFill/>
        </p:spPr>
        <p:txBody>
          <a:bodyPr lIns="501612" tIns="0" rIns="501612" anchor="t"/>
          <a:lstStyle>
            <a:lvl1pPr marL="0" marR="100322" indent="0" algn="r">
              <a:buNone/>
              <a:defRPr sz="7700"/>
            </a:lvl1pPr>
            <a:lvl2pPr>
              <a:defRPr sz="6600"/>
            </a:lvl2pPr>
            <a:lvl3pPr>
              <a:defRPr sz="5500"/>
            </a:lvl3pPr>
            <a:lvl4pPr>
              <a:defRPr sz="4900"/>
            </a:lvl4pPr>
            <a:lvl5pPr>
              <a:defRPr sz="4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1097280" y="1215795"/>
            <a:ext cx="41696640" cy="28090368"/>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176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B812ED5-E33A-4471-8DBA-51116A44050B}" type="datetimeFigureOut">
              <a:rPr lang="en-US" smtClean="0"/>
              <a:pPr/>
              <a:t>3/21/2017</a:t>
            </a:fld>
            <a:endParaRPr lang="en-US" dirty="0"/>
          </a:p>
        </p:txBody>
      </p:sp>
      <p:sp>
        <p:nvSpPr>
          <p:cNvPr id="6" name="Footer Placeholder 5"/>
          <p:cNvSpPr>
            <a:spLocks noGrp="1"/>
          </p:cNvSpPr>
          <p:nvPr>
            <p:ph type="ftr" sz="quarter" idx="11"/>
          </p:nvPr>
        </p:nvSpPr>
        <p:spPr>
          <a:xfrm>
            <a:off x="21024348" y="41010845"/>
            <a:ext cx="11283269" cy="2336800"/>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D1C89FA-C9B4-4459-A096-4D9E1BC77450}" type="slidenum">
              <a:rPr lang="en-US" smtClean="0"/>
              <a:pPr/>
              <a:t>‹#›</a:t>
            </a:fld>
            <a:endParaRPr lang="en-US" dirty="0"/>
          </a:p>
        </p:txBody>
      </p:sp>
      <p:sp>
        <p:nvSpPr>
          <p:cNvPr id="2" name="Title 1"/>
          <p:cNvSpPr>
            <a:spLocks noGrp="1"/>
          </p:cNvSpPr>
          <p:nvPr>
            <p:ph type="title"/>
          </p:nvPr>
        </p:nvSpPr>
        <p:spPr>
          <a:xfrm>
            <a:off x="1097280" y="31136781"/>
            <a:ext cx="38762074" cy="3601101"/>
          </a:xfrm>
          <a:noFill/>
        </p:spPr>
        <p:txBody>
          <a:bodyPr anchor="t">
            <a:sp3d prstMaterial="softEdge"/>
          </a:bodyPr>
          <a:lstStyle>
            <a:lvl1pPr marR="0" algn="r">
              <a:buNone/>
              <a:defRPr sz="165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2396511" y="38047591"/>
            <a:ext cx="23714995" cy="589488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501612" tIns="250806" rIns="501612" bIns="250806" anchor="t" compatLnSpc="1"/>
          <a:lstStyle>
            <a:extLst/>
          </a:lstStyle>
          <a:p>
            <a:endParaRPr kumimoji="0" lang="en-US" dirty="0"/>
          </a:p>
        </p:txBody>
      </p:sp>
      <p:sp>
        <p:nvSpPr>
          <p:cNvPr id="9" name="Freeform 8"/>
          <p:cNvSpPr>
            <a:spLocks/>
          </p:cNvSpPr>
          <p:nvPr/>
        </p:nvSpPr>
        <p:spPr bwMode="auto">
          <a:xfrm>
            <a:off x="2331444" y="38009670"/>
            <a:ext cx="17714165" cy="597408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501612" tIns="250806" rIns="501612" bIns="250806" anchor="t" compatLnSpc="1"/>
          <a:lstStyle>
            <a:extLst/>
          </a:lstStyle>
          <a:p>
            <a:endParaRPr kumimoji="0" lang="en-US" dirty="0"/>
          </a:p>
        </p:txBody>
      </p:sp>
      <p:sp>
        <p:nvSpPr>
          <p:cNvPr id="10" name="Right Triangle 9"/>
          <p:cNvSpPr>
            <a:spLocks/>
          </p:cNvSpPr>
          <p:nvPr/>
        </p:nvSpPr>
        <p:spPr bwMode="auto">
          <a:xfrm>
            <a:off x="-29001" y="37064019"/>
            <a:ext cx="16331107" cy="6917555"/>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501612" tIns="250806" rIns="501612" bIns="250806" anchor="ctr" compatLnSpc="1"/>
          <a:lstStyle>
            <a:extLst/>
          </a:lstStyle>
          <a:p>
            <a:pPr algn="ctr" eaLnBrk="1" latinLnBrk="0" hangingPunct="1"/>
            <a:endParaRPr kumimoji="0" lang="en-US" dirty="0"/>
          </a:p>
        </p:txBody>
      </p:sp>
      <p:cxnSp>
        <p:nvCxnSpPr>
          <p:cNvPr id="11" name="Straight Connector 10"/>
          <p:cNvCxnSpPr/>
          <p:nvPr/>
        </p:nvCxnSpPr>
        <p:spPr>
          <a:xfrm>
            <a:off x="-44335" y="37041527"/>
            <a:ext cx="16346443" cy="6940051"/>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41587738" y="31926016"/>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612" tIns="250806" rIns="501612" bIns="250806" anchor="ctr"/>
          <a:lstStyle>
            <a:extLst/>
          </a:lstStyle>
          <a:p>
            <a:pPr algn="l" eaLnBrk="1" latinLnBrk="0" hangingPunct="1"/>
            <a:endParaRPr kumimoji="0" lang="en-US" dirty="0"/>
          </a:p>
        </p:txBody>
      </p:sp>
      <p:sp>
        <p:nvSpPr>
          <p:cNvPr id="13" name="Chevron 12"/>
          <p:cNvSpPr/>
          <p:nvPr/>
        </p:nvSpPr>
        <p:spPr>
          <a:xfrm>
            <a:off x="40692941" y="31926016"/>
            <a:ext cx="877824" cy="146304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501612" tIns="250806" rIns="501612" bIns="250806"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2396511" y="38047591"/>
            <a:ext cx="23714995" cy="589488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501612" tIns="250806" rIns="501612" bIns="250806" anchor="t" compatLnSpc="1"/>
          <a:lstStyle>
            <a:extLst/>
          </a:lstStyle>
          <a:p>
            <a:endParaRPr kumimoji="0" lang="en-US" dirty="0"/>
          </a:p>
        </p:txBody>
      </p:sp>
      <p:sp>
        <p:nvSpPr>
          <p:cNvPr id="12" name="Freeform 11"/>
          <p:cNvSpPr>
            <a:spLocks/>
          </p:cNvSpPr>
          <p:nvPr/>
        </p:nvSpPr>
        <p:spPr bwMode="auto">
          <a:xfrm>
            <a:off x="2331444" y="38009670"/>
            <a:ext cx="17714165" cy="597408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501612" tIns="250806" rIns="501612" bIns="250806" anchor="t" compatLnSpc="1"/>
          <a:lstStyle>
            <a:extLst/>
          </a:lstStyle>
          <a:p>
            <a:endParaRPr kumimoji="0" lang="en-US" dirty="0"/>
          </a:p>
        </p:txBody>
      </p:sp>
      <p:sp>
        <p:nvSpPr>
          <p:cNvPr id="14" name="Right Triangle 13"/>
          <p:cNvSpPr>
            <a:spLocks/>
          </p:cNvSpPr>
          <p:nvPr/>
        </p:nvSpPr>
        <p:spPr bwMode="auto">
          <a:xfrm>
            <a:off x="-29001" y="37064019"/>
            <a:ext cx="16331107" cy="6917555"/>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501612" tIns="250806" rIns="501612" bIns="250806" anchor="ctr" compatLnSpc="1"/>
          <a:lstStyle>
            <a:extLst/>
          </a:lstStyle>
          <a:p>
            <a:pPr algn="ctr" eaLnBrk="1" latinLnBrk="0" hangingPunct="1"/>
            <a:endParaRPr kumimoji="0" lang="en-US" dirty="0"/>
          </a:p>
        </p:txBody>
      </p:sp>
      <p:cxnSp>
        <p:nvCxnSpPr>
          <p:cNvPr id="15" name="Straight Connector 14"/>
          <p:cNvCxnSpPr/>
          <p:nvPr/>
        </p:nvCxnSpPr>
        <p:spPr>
          <a:xfrm>
            <a:off x="-44335" y="37041527"/>
            <a:ext cx="16346443" cy="6940051"/>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194560" y="1757683"/>
            <a:ext cx="39502080" cy="7315200"/>
          </a:xfrm>
          <a:prstGeom prst="rect">
            <a:avLst/>
          </a:prstGeom>
        </p:spPr>
        <p:txBody>
          <a:bodyPr vert="horz" lIns="501612" tIns="250806" rIns="501612" bIns="250806"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2194560" y="9480503"/>
            <a:ext cx="39502080" cy="28966163"/>
          </a:xfrm>
          <a:prstGeom prst="rect">
            <a:avLst/>
          </a:prstGeom>
        </p:spPr>
        <p:txBody>
          <a:bodyPr vert="horz" lIns="501612" tIns="250806" rIns="501612" bIns="250806">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32289754" y="41010842"/>
            <a:ext cx="9217152" cy="2340864"/>
          </a:xfrm>
          <a:prstGeom prst="rect">
            <a:avLst/>
          </a:prstGeom>
        </p:spPr>
        <p:txBody>
          <a:bodyPr vert="horz" lIns="501612" tIns="250806" rIns="501612" bIns="250806" anchor="b"/>
          <a:lstStyle>
            <a:lvl1pPr algn="l" eaLnBrk="1" latinLnBrk="0" hangingPunct="1">
              <a:defRPr kumimoji="0" sz="5500">
                <a:solidFill>
                  <a:schemeClr val="tx1"/>
                </a:solidFill>
              </a:defRPr>
            </a:lvl1pPr>
            <a:extLst/>
          </a:lstStyle>
          <a:p>
            <a:fld id="{CB812ED5-E33A-4471-8DBA-51116A44050B}" type="datetimeFigureOut">
              <a:rPr lang="en-US" smtClean="0"/>
              <a:pPr/>
              <a:t>3/21/2017</a:t>
            </a:fld>
            <a:endParaRPr lang="en-US" dirty="0"/>
          </a:p>
        </p:txBody>
      </p:sp>
      <p:sp>
        <p:nvSpPr>
          <p:cNvPr id="22" name="Footer Placeholder 21"/>
          <p:cNvSpPr>
            <a:spLocks noGrp="1"/>
          </p:cNvSpPr>
          <p:nvPr>
            <p:ph type="ftr" sz="quarter" idx="3"/>
          </p:nvPr>
        </p:nvSpPr>
        <p:spPr>
          <a:xfrm>
            <a:off x="21024348" y="41010845"/>
            <a:ext cx="11283269" cy="2336800"/>
          </a:xfrm>
          <a:prstGeom prst="rect">
            <a:avLst/>
          </a:prstGeom>
        </p:spPr>
        <p:txBody>
          <a:bodyPr vert="horz" lIns="501612" tIns="250806" rIns="501612" bIns="250806" anchor="b"/>
          <a:lstStyle>
            <a:lvl1pPr algn="r" eaLnBrk="1" latinLnBrk="0" hangingPunct="1">
              <a:defRPr kumimoji="0" sz="55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41506906" y="41010845"/>
            <a:ext cx="1755648" cy="2336800"/>
          </a:xfrm>
          <a:prstGeom prst="rect">
            <a:avLst/>
          </a:prstGeom>
        </p:spPr>
        <p:txBody>
          <a:bodyPr vert="horz" lIns="501612" tIns="250806" rIns="501612" bIns="250806" anchor="b"/>
          <a:lstStyle>
            <a:lvl1pPr algn="r" eaLnBrk="1" latinLnBrk="0" hangingPunct="1">
              <a:defRPr kumimoji="0" sz="5500" b="0">
                <a:solidFill>
                  <a:schemeClr val="tx1"/>
                </a:solidFill>
              </a:defRPr>
            </a:lvl1pPr>
            <a:extLst/>
          </a:lstStyle>
          <a:p>
            <a:fld id="{9D1C89FA-C9B4-4459-A096-4D9E1BC7745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225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2006450" indent="-1404515" algn="l" rtl="0" eaLnBrk="1" latinLnBrk="0" hangingPunct="1">
        <a:spcBef>
          <a:spcPts val="2194"/>
        </a:spcBef>
        <a:spcAft>
          <a:spcPts val="0"/>
        </a:spcAft>
        <a:buClr>
          <a:schemeClr val="accent1"/>
        </a:buClr>
        <a:buSzPct val="68000"/>
        <a:buFont typeface="Wingdings 3"/>
        <a:buChar char=""/>
        <a:defRPr kumimoji="0" sz="14800" kern="1200">
          <a:solidFill>
            <a:schemeClr val="tx1"/>
          </a:solidFill>
          <a:latin typeface="+mn-lt"/>
          <a:ea typeface="+mn-ea"/>
          <a:cs typeface="+mn-cs"/>
        </a:defRPr>
      </a:lvl1pPr>
      <a:lvl2pPr marL="3410964" indent="-1254031" algn="l" rtl="0" eaLnBrk="1" latinLnBrk="0" hangingPunct="1">
        <a:spcBef>
          <a:spcPts val="1777"/>
        </a:spcBef>
        <a:buClr>
          <a:schemeClr val="accent1"/>
        </a:buClr>
        <a:buFont typeface="Verdana"/>
        <a:buChar char="◦"/>
        <a:defRPr kumimoji="0" sz="12600" kern="1200">
          <a:solidFill>
            <a:schemeClr val="tx1"/>
          </a:solidFill>
          <a:latin typeface="+mn-lt"/>
          <a:ea typeface="+mn-ea"/>
          <a:cs typeface="+mn-cs"/>
        </a:defRPr>
      </a:lvl2pPr>
      <a:lvl3pPr marL="4715157" indent="-1254031" algn="l" rtl="0" eaLnBrk="1" latinLnBrk="0" hangingPunct="1">
        <a:spcBef>
          <a:spcPts val="1920"/>
        </a:spcBef>
        <a:buClr>
          <a:schemeClr val="accent2"/>
        </a:buClr>
        <a:buSzPct val="100000"/>
        <a:buFont typeface="Wingdings 2"/>
        <a:buChar char=""/>
        <a:defRPr kumimoji="0" sz="11500" kern="1200">
          <a:solidFill>
            <a:schemeClr val="tx1"/>
          </a:solidFill>
          <a:latin typeface="+mn-lt"/>
          <a:ea typeface="+mn-ea"/>
          <a:cs typeface="+mn-cs"/>
        </a:defRPr>
      </a:lvl3pPr>
      <a:lvl4pPr marL="6270155" indent="-1254031" algn="l" rtl="0" eaLnBrk="1" latinLnBrk="0" hangingPunct="1">
        <a:spcBef>
          <a:spcPts val="1920"/>
        </a:spcBef>
        <a:buClr>
          <a:schemeClr val="accent2"/>
        </a:buClr>
        <a:buFont typeface="Wingdings 2"/>
        <a:buChar char=""/>
        <a:defRPr kumimoji="0" sz="10400" kern="1200">
          <a:solidFill>
            <a:schemeClr val="tx1"/>
          </a:solidFill>
          <a:latin typeface="+mn-lt"/>
          <a:ea typeface="+mn-ea"/>
          <a:cs typeface="+mn-cs"/>
        </a:defRPr>
      </a:lvl4pPr>
      <a:lvl5pPr marL="7524186" indent="-1254031" algn="l" rtl="0" eaLnBrk="1" latinLnBrk="0" hangingPunct="1">
        <a:spcBef>
          <a:spcPts val="1920"/>
        </a:spcBef>
        <a:buClr>
          <a:schemeClr val="accent2"/>
        </a:buClr>
        <a:buFont typeface="Wingdings 2"/>
        <a:buChar char=""/>
        <a:defRPr kumimoji="0" sz="9900" kern="1200">
          <a:solidFill>
            <a:schemeClr val="tx1"/>
          </a:solidFill>
          <a:latin typeface="+mn-lt"/>
          <a:ea typeface="+mn-ea"/>
          <a:cs typeface="+mn-cs"/>
        </a:defRPr>
      </a:lvl5pPr>
      <a:lvl6pPr marL="8778217" indent="-1254031" algn="l" rtl="0" eaLnBrk="1" latinLnBrk="0" hangingPunct="1">
        <a:spcBef>
          <a:spcPts val="1920"/>
        </a:spcBef>
        <a:buClr>
          <a:schemeClr val="accent3"/>
        </a:buClr>
        <a:buFont typeface="Wingdings 2"/>
        <a:buChar char=""/>
        <a:defRPr kumimoji="0" sz="9900" kern="1200">
          <a:solidFill>
            <a:schemeClr val="tx1"/>
          </a:solidFill>
          <a:latin typeface="+mn-lt"/>
          <a:ea typeface="+mn-ea"/>
          <a:cs typeface="+mn-cs"/>
        </a:defRPr>
      </a:lvl6pPr>
      <a:lvl7pPr marL="10032248" indent="-1254031" algn="l" rtl="0" eaLnBrk="1" latinLnBrk="0" hangingPunct="1">
        <a:spcBef>
          <a:spcPts val="1920"/>
        </a:spcBef>
        <a:buClr>
          <a:schemeClr val="accent3"/>
        </a:buClr>
        <a:buFont typeface="Wingdings 2"/>
        <a:buChar char=""/>
        <a:defRPr kumimoji="0" sz="8800" kern="1200">
          <a:solidFill>
            <a:schemeClr val="tx1"/>
          </a:solidFill>
          <a:latin typeface="+mn-lt"/>
          <a:ea typeface="+mn-ea"/>
          <a:cs typeface="+mn-cs"/>
        </a:defRPr>
      </a:lvl7pPr>
      <a:lvl8pPr marL="11286279" indent="-1254031" algn="l" rtl="0" eaLnBrk="1" latinLnBrk="0" hangingPunct="1">
        <a:spcBef>
          <a:spcPts val="1920"/>
        </a:spcBef>
        <a:buClr>
          <a:schemeClr val="accent3"/>
        </a:buClr>
        <a:buFont typeface="Wingdings 2"/>
        <a:buChar char=""/>
        <a:defRPr kumimoji="0" sz="8800" kern="1200">
          <a:solidFill>
            <a:schemeClr val="tx1"/>
          </a:solidFill>
          <a:latin typeface="+mn-lt"/>
          <a:ea typeface="+mn-ea"/>
          <a:cs typeface="+mn-cs"/>
        </a:defRPr>
      </a:lvl8pPr>
      <a:lvl9pPr marL="12540310" indent="-1254031" algn="l" rtl="0" eaLnBrk="1" latinLnBrk="0" hangingPunct="1">
        <a:spcBef>
          <a:spcPts val="1920"/>
        </a:spcBef>
        <a:buClr>
          <a:schemeClr val="accent3"/>
        </a:buClr>
        <a:buFont typeface="Wingdings 2"/>
        <a:buChar char=""/>
        <a:defRPr kumimoji="0" sz="8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2508062" algn="l" rtl="0" eaLnBrk="1" latinLnBrk="0" hangingPunct="1">
        <a:defRPr kumimoji="0" kern="1200">
          <a:solidFill>
            <a:schemeClr val="tx1"/>
          </a:solidFill>
          <a:latin typeface="+mn-lt"/>
          <a:ea typeface="+mn-ea"/>
          <a:cs typeface="+mn-cs"/>
        </a:defRPr>
      </a:lvl2pPr>
      <a:lvl3pPr marL="5016124" algn="l" rtl="0" eaLnBrk="1" latinLnBrk="0" hangingPunct="1">
        <a:defRPr kumimoji="0" kern="1200">
          <a:solidFill>
            <a:schemeClr val="tx1"/>
          </a:solidFill>
          <a:latin typeface="+mn-lt"/>
          <a:ea typeface="+mn-ea"/>
          <a:cs typeface="+mn-cs"/>
        </a:defRPr>
      </a:lvl3pPr>
      <a:lvl4pPr marL="7524186" algn="l" rtl="0" eaLnBrk="1" latinLnBrk="0" hangingPunct="1">
        <a:defRPr kumimoji="0" kern="1200">
          <a:solidFill>
            <a:schemeClr val="tx1"/>
          </a:solidFill>
          <a:latin typeface="+mn-lt"/>
          <a:ea typeface="+mn-ea"/>
          <a:cs typeface="+mn-cs"/>
        </a:defRPr>
      </a:lvl4pPr>
      <a:lvl5pPr marL="10032248" algn="l" rtl="0" eaLnBrk="1" latinLnBrk="0" hangingPunct="1">
        <a:defRPr kumimoji="0" kern="1200">
          <a:solidFill>
            <a:schemeClr val="tx1"/>
          </a:solidFill>
          <a:latin typeface="+mn-lt"/>
          <a:ea typeface="+mn-ea"/>
          <a:cs typeface="+mn-cs"/>
        </a:defRPr>
      </a:lvl5pPr>
      <a:lvl6pPr marL="12540310" algn="l" rtl="0" eaLnBrk="1" latinLnBrk="0" hangingPunct="1">
        <a:defRPr kumimoji="0" kern="1200">
          <a:solidFill>
            <a:schemeClr val="tx1"/>
          </a:solidFill>
          <a:latin typeface="+mn-lt"/>
          <a:ea typeface="+mn-ea"/>
          <a:cs typeface="+mn-cs"/>
        </a:defRPr>
      </a:lvl6pPr>
      <a:lvl7pPr marL="15048372" algn="l" rtl="0" eaLnBrk="1" latinLnBrk="0" hangingPunct="1">
        <a:defRPr kumimoji="0" kern="1200">
          <a:solidFill>
            <a:schemeClr val="tx1"/>
          </a:solidFill>
          <a:latin typeface="+mn-lt"/>
          <a:ea typeface="+mn-ea"/>
          <a:cs typeface="+mn-cs"/>
        </a:defRPr>
      </a:lvl7pPr>
      <a:lvl8pPr marL="17556434" algn="l" rtl="0" eaLnBrk="1" latinLnBrk="0" hangingPunct="1">
        <a:defRPr kumimoji="0" kern="1200">
          <a:solidFill>
            <a:schemeClr val="tx1"/>
          </a:solidFill>
          <a:latin typeface="+mn-lt"/>
          <a:ea typeface="+mn-ea"/>
          <a:cs typeface="+mn-cs"/>
        </a:defRPr>
      </a:lvl8pPr>
      <a:lvl9pPr marL="20064496"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3.jpeg"/><Relationship Id="rId7" Type="http://schemas.openxmlformats.org/officeDocument/2006/relationships/chart" Target="../charts/chart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chart" Target="../charts/chart1.xml"/><Relationship Id="rId9"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914400"/>
            <a:ext cx="42367200" cy="4114800"/>
          </a:xfrm>
          <a:ln w="19050">
            <a:solidFill>
              <a:schemeClr val="bg1"/>
            </a:solidFill>
          </a:ln>
        </p:spPr>
        <p:style>
          <a:lnRef idx="1">
            <a:schemeClr val="accent4"/>
          </a:lnRef>
          <a:fillRef idx="3">
            <a:schemeClr val="accent4"/>
          </a:fillRef>
          <a:effectRef idx="2">
            <a:schemeClr val="accent4"/>
          </a:effectRef>
          <a:fontRef idx="minor">
            <a:schemeClr val="lt1"/>
          </a:fontRef>
        </p:style>
        <p:txBody>
          <a:bodyPr>
            <a:normAutofit fontScale="90000"/>
          </a:bodyPr>
          <a:lstStyle/>
          <a:p>
            <a:pPr algn="ctr"/>
            <a:r>
              <a:rPr lang="en-US" sz="7200" b="1" dirty="0">
                <a:solidFill>
                  <a:schemeClr val="bg1"/>
                </a:solidFill>
                <a:effectLst/>
              </a:rPr>
              <a:t>Effect of Silver Nanoparticles on Select Soil </a:t>
            </a:r>
            <a:r>
              <a:rPr lang="en-US" sz="7200" b="1" dirty="0" smtClean="0">
                <a:solidFill>
                  <a:schemeClr val="bg1"/>
                </a:solidFill>
                <a:effectLst/>
              </a:rPr>
              <a:t/>
            </a:r>
            <a:br>
              <a:rPr lang="en-US" sz="7200" b="1" dirty="0" smtClean="0">
                <a:solidFill>
                  <a:schemeClr val="bg1"/>
                </a:solidFill>
                <a:effectLst/>
              </a:rPr>
            </a:br>
            <a:r>
              <a:rPr lang="en-US" sz="7200" b="1" dirty="0" smtClean="0">
                <a:solidFill>
                  <a:schemeClr val="bg1"/>
                </a:solidFill>
                <a:effectLst/>
              </a:rPr>
              <a:t>Enzyme </a:t>
            </a:r>
            <a:r>
              <a:rPr lang="en-US" sz="7200" b="1" dirty="0">
                <a:solidFill>
                  <a:schemeClr val="bg1"/>
                </a:solidFill>
                <a:effectLst/>
              </a:rPr>
              <a:t>Activities Involved in Nutrient Cycling</a:t>
            </a:r>
            <a:r>
              <a:rPr lang="en-US" sz="7200" dirty="0">
                <a:solidFill>
                  <a:schemeClr val="bg1"/>
                </a:solidFill>
              </a:rPr>
              <a:t/>
            </a:r>
            <a:br>
              <a:rPr lang="en-US" sz="7200" dirty="0">
                <a:solidFill>
                  <a:schemeClr val="bg1"/>
                </a:solidFill>
              </a:rPr>
            </a:br>
            <a:r>
              <a:rPr lang="en-US" sz="5400" dirty="0">
                <a:solidFill>
                  <a:schemeClr val="bg1"/>
                </a:solidFill>
              </a:rPr>
              <a:t>W. Doggett*, F. Eivazi, Department of Agriculture and Environmental Sciences, Lincoln University, Jefferson City, MO 65102; Z. Afrasiabi, Soka University, Aliso Veijo, CA 92656; L. Jose, Biomedical Sciences, Ohio State University, Columbus, OH 43210</a:t>
            </a:r>
            <a:endParaRPr lang="en-US" sz="6000" dirty="0">
              <a:solidFill>
                <a:schemeClr val="bg1"/>
              </a:solidFill>
            </a:endParaRPr>
          </a:p>
        </p:txBody>
      </p:sp>
      <p:sp>
        <p:nvSpPr>
          <p:cNvPr id="4" name="TextBox 3"/>
          <p:cNvSpPr txBox="1"/>
          <p:nvPr/>
        </p:nvSpPr>
        <p:spPr>
          <a:xfrm>
            <a:off x="838200" y="5791201"/>
            <a:ext cx="22174200" cy="8156030"/>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ABSTRACT</a:t>
            </a:r>
          </a:p>
          <a:p>
            <a:r>
              <a:rPr lang="en-US" sz="3200" dirty="0"/>
              <a:t>Soils are being continuously exposed to large amounts of Engineered Nanoparticles (ENPs), especially silver nanoparticles (AgNPs). These materials can interact with microbial enzyme activity, stability and/or specificity affecting their role in nutrient cycling.</a:t>
            </a:r>
            <a:r>
              <a:rPr lang="en-US" sz="3200" i="1" dirty="0"/>
              <a:t> </a:t>
            </a:r>
            <a:r>
              <a:rPr lang="en-US" sz="3200" dirty="0"/>
              <a:t>Specific enzyme activity measurements have potential to serve as bioindicator in identifying major changes in the soil environment. Present study investigated the effect of AgNPs on soil enzymes known to play a critical role in mineralization of C, N, P and S in the soil. Soil samples were collected from surface layer (0-10 cm) of a Wrengart silt loam series. The study used two sizes (10 and 50 nm) and treatment included two rates (1.6 and 3.2 mg Ag/kg of dry soil) of silver nanoparticles and a control without AgNP application in a randomized complete design, replicated three times. The solution of AgNP was applied to the soil and mixed until homogenously distributed. </a:t>
            </a:r>
            <a:r>
              <a:rPr lang="en-US" sz="3200" dirty="0" smtClean="0"/>
              <a:t>Acid Phosphatase, β-</a:t>
            </a:r>
            <a:r>
              <a:rPr lang="en-US" sz="3200" dirty="0" err="1" smtClean="0"/>
              <a:t>Glucosaminadase</a:t>
            </a:r>
            <a:r>
              <a:rPr lang="en-US" sz="3200" dirty="0" smtClean="0"/>
              <a:t>, β-Glucosidase and Arylsulfatase activities were </a:t>
            </a:r>
            <a:r>
              <a:rPr lang="en-US" sz="3200" dirty="0"/>
              <a:t>measured after 1-hr, 1-week, and 1- month of incubation </a:t>
            </a:r>
            <a:r>
              <a:rPr lang="en-US" sz="3200" dirty="0" smtClean="0"/>
              <a:t>time. </a:t>
            </a:r>
            <a:r>
              <a:rPr lang="en-US" sz="3200" dirty="0"/>
              <a:t>All four enzymes showed a decrease in activity after treatment with silver nanoparticles at 1-hr and 1-week incubation period compared to </a:t>
            </a:r>
            <a:r>
              <a:rPr lang="en-US" sz="3200" dirty="0" smtClean="0"/>
              <a:t>control. In </a:t>
            </a:r>
            <a:r>
              <a:rPr lang="en-US" sz="3200" dirty="0"/>
              <a:t>this study there was some difference, though not highly significant, in the effect on enzyme activity between the two sizes used (10nm and 50nm).</a:t>
            </a:r>
            <a:endParaRPr lang="en-US" sz="3200" b="1" dirty="0"/>
          </a:p>
          <a:p>
            <a:pPr algn="just"/>
            <a:endParaRPr lang="en-US" sz="4800" dirty="0"/>
          </a:p>
        </p:txBody>
      </p:sp>
      <p:pic>
        <p:nvPicPr>
          <p:cNvPr id="13" name="Picture 2" descr="C:\Users\Lustaff\Desktop\William\Publications\Pictures\LU_LINCOLN0816 (1).jpg"/>
          <p:cNvPicPr>
            <a:picLocks noChangeAspect="1" noChangeArrowheads="1"/>
          </p:cNvPicPr>
          <p:nvPr/>
        </p:nvPicPr>
        <p:blipFill>
          <a:blip r:embed="rId3" cstate="print"/>
          <a:srcRect/>
          <a:stretch>
            <a:fillRect/>
          </a:stretch>
        </p:blipFill>
        <p:spPr bwMode="auto">
          <a:xfrm>
            <a:off x="927100" y="1014413"/>
            <a:ext cx="7454900" cy="1576387"/>
          </a:xfrm>
          <a:prstGeom prst="rect">
            <a:avLst/>
          </a:prstGeom>
          <a:noFill/>
        </p:spPr>
      </p:pic>
      <p:sp>
        <p:nvSpPr>
          <p:cNvPr id="14" name="TextBox 13"/>
          <p:cNvSpPr txBox="1"/>
          <p:nvPr/>
        </p:nvSpPr>
        <p:spPr>
          <a:xfrm>
            <a:off x="23317200" y="26670000"/>
            <a:ext cx="9448800" cy="11541573"/>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Discussion</a:t>
            </a:r>
          </a:p>
          <a:p>
            <a:pPr>
              <a:buFont typeface="Arial" pitchFamily="34" charset="0"/>
              <a:buChar char="•"/>
            </a:pPr>
            <a:r>
              <a:rPr lang="en-US" sz="3600" dirty="0" smtClean="0"/>
              <a:t>Studies carried out have shown that silver nanoparticles can have severe effects on soil dehydrogenase activities and can inhibit bacterial colony growth between 0.1-0.5mg of Ag/kg soil. Soil denitrifying bacteria have also shown to be susceptible to treatment with silver </a:t>
            </a:r>
            <a:r>
              <a:rPr lang="en-US" sz="3600" dirty="0"/>
              <a:t>nanoparticles (</a:t>
            </a:r>
            <a:r>
              <a:rPr lang="en-US" sz="3600" dirty="0" err="1" smtClean="0"/>
              <a:t>Hänsch</a:t>
            </a:r>
            <a:r>
              <a:rPr lang="en-US" sz="3600" dirty="0" smtClean="0"/>
              <a:t> and </a:t>
            </a:r>
            <a:r>
              <a:rPr lang="en-US" sz="3600" dirty="0" err="1" smtClean="0"/>
              <a:t>Emmerling</a:t>
            </a:r>
            <a:r>
              <a:rPr lang="en-US" sz="3600" dirty="0" smtClean="0"/>
              <a:t>, 2010).</a:t>
            </a:r>
          </a:p>
          <a:p>
            <a:pPr>
              <a:buFont typeface="Arial" pitchFamily="34" charset="0"/>
              <a:buChar char="•"/>
            </a:pPr>
            <a:endParaRPr lang="en-US" sz="3600" dirty="0" smtClean="0"/>
          </a:p>
          <a:p>
            <a:pPr>
              <a:buFont typeface="Arial" pitchFamily="34" charset="0"/>
              <a:buChar char="•"/>
            </a:pPr>
            <a:r>
              <a:rPr lang="en-US" sz="3600" dirty="0" smtClean="0"/>
              <a:t>Enzymes can be used to anticipate changes in soil( Dinesh et al., 2012);</a:t>
            </a:r>
          </a:p>
          <a:p>
            <a:endParaRPr lang="en-US" sz="3600" dirty="0" smtClean="0"/>
          </a:p>
          <a:p>
            <a:pPr>
              <a:buFont typeface="Arial" pitchFamily="34" charset="0"/>
              <a:buChar char="•"/>
            </a:pPr>
            <a:r>
              <a:rPr lang="en-US" sz="3600" dirty="0" smtClean="0"/>
              <a:t>The physiochemical characteristics of the soil such as pH, ionic composition, grain size and hydrostatic pressure can influence the chemical form, mobility, bioavailability and toxicity of pollutants like </a:t>
            </a:r>
            <a:r>
              <a:rPr lang="en-US" sz="3600" dirty="0"/>
              <a:t>nanoparticle (</a:t>
            </a:r>
            <a:r>
              <a:rPr lang="en-US" sz="3600" dirty="0" err="1" smtClean="0"/>
              <a:t>Schlich</a:t>
            </a:r>
            <a:r>
              <a:rPr lang="en-US" sz="3600" dirty="0" smtClean="0"/>
              <a:t> et. al., 2015)</a:t>
            </a:r>
          </a:p>
        </p:txBody>
      </p:sp>
      <p:sp>
        <p:nvSpPr>
          <p:cNvPr id="15" name="TextBox 14"/>
          <p:cNvSpPr txBox="1"/>
          <p:nvPr/>
        </p:nvSpPr>
        <p:spPr>
          <a:xfrm>
            <a:off x="23317200" y="5715000"/>
            <a:ext cx="19964400" cy="13757564"/>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MATERIALS AND METHODS</a:t>
            </a:r>
          </a:p>
          <a:p>
            <a:pPr lvl="0">
              <a:buFont typeface="Arial" pitchFamily="34" charset="0"/>
              <a:buChar char="•"/>
            </a:pPr>
            <a:r>
              <a:rPr lang="en-US" sz="3600" b="1" dirty="0" smtClean="0"/>
              <a:t>Silver Nanoparticles: </a:t>
            </a:r>
            <a:r>
              <a:rPr lang="en-US" sz="3600" dirty="0" smtClean="0"/>
              <a:t>Two different sizes of silver nanospheres, 10nm and 50nm, were obtained from Sigma Aldrich. The particles have a concentration of 0.02mg/ml in water and are PVP functionalized.</a:t>
            </a:r>
          </a:p>
          <a:p>
            <a:pPr lvl="0">
              <a:buFont typeface="Arial" pitchFamily="34" charset="0"/>
              <a:buChar char="•"/>
            </a:pPr>
            <a:endParaRPr lang="en-US" sz="3600" dirty="0" smtClean="0"/>
          </a:p>
          <a:p>
            <a:pPr lvl="0">
              <a:buFont typeface="Arial" pitchFamily="34" charset="0"/>
              <a:buChar char="•"/>
            </a:pPr>
            <a:r>
              <a:rPr lang="en-US" sz="3600" b="1" dirty="0" smtClean="0"/>
              <a:t>Soil properties: </a:t>
            </a:r>
            <a:r>
              <a:rPr lang="en-US" sz="3600" dirty="0" smtClean="0"/>
              <a:t>The soil used had a pH of 5.8, Organic Matter %3.4, Cation Exchange Capacity 11.7Cmole/Kg; Textural analysis showed 76.6% sand, 16.6% silt loam and 6.6% clay. </a:t>
            </a:r>
          </a:p>
          <a:p>
            <a:endParaRPr lang="en-US" sz="3600" dirty="0" smtClean="0"/>
          </a:p>
          <a:p>
            <a:pPr lvl="0">
              <a:buFont typeface="Arial" pitchFamily="34" charset="0"/>
              <a:buChar char="•"/>
            </a:pPr>
            <a:r>
              <a:rPr lang="en-US" sz="3600" b="1" dirty="0" smtClean="0"/>
              <a:t>Application of Silver nanoparticles to soil:</a:t>
            </a:r>
            <a:r>
              <a:rPr lang="en-US" sz="3600" dirty="0" smtClean="0"/>
              <a:t> The liquid silver nanoparticles were directly applied to the soil and mixed with the help of a plastic spoon till the nanoparticles were homogenously distributed. Two different concentrations of 1600µg/kg and 3200µg/kg of soil where applied for each size of the nanoparticles used.</a:t>
            </a:r>
          </a:p>
          <a:p>
            <a:pPr lvl="0">
              <a:buFont typeface="Arial" pitchFamily="34" charset="0"/>
              <a:buChar char="•"/>
            </a:pPr>
            <a:endParaRPr lang="en-US" sz="3600" dirty="0" smtClean="0"/>
          </a:p>
          <a:p>
            <a:pPr lvl="0">
              <a:buFont typeface="Arial" pitchFamily="34" charset="0"/>
              <a:buChar char="•"/>
            </a:pPr>
            <a:r>
              <a:rPr lang="en-US" sz="3600" b="1" dirty="0" smtClean="0"/>
              <a:t>Enzyme Activity: </a:t>
            </a:r>
            <a:r>
              <a:rPr lang="en-US" sz="3600" dirty="0" smtClean="0"/>
              <a:t>The enzymes selected were acid phosphatase, β-glucosidase, β-glucosaminidase and arylsulfatase. The activities of acid phosphatase, β-glucosidase and arylsulfatase was carried out as described in Tabatabai (1994) whereas the activity of 4-β-Glucosamininadse was determined by the method of Parham and Deng (2000). All the substrates used for determination of enzyme activity were obtained from Sigma Aldrich.</a:t>
            </a:r>
          </a:p>
          <a:p>
            <a:pPr lvl="0">
              <a:buFont typeface="Arial" pitchFamily="34" charset="0"/>
              <a:buChar char="•"/>
            </a:pPr>
            <a:endParaRPr lang="en-US" sz="3600" dirty="0" smtClean="0"/>
          </a:p>
          <a:p>
            <a:pPr>
              <a:buFont typeface="Arial" pitchFamily="34" charset="0"/>
              <a:buChar char="•"/>
            </a:pPr>
            <a:r>
              <a:rPr lang="en-US" sz="3600" b="1" dirty="0" smtClean="0"/>
              <a:t>Statistical analysis:</a:t>
            </a:r>
            <a:r>
              <a:rPr lang="en-US" sz="3600" dirty="0" smtClean="0"/>
              <a:t> Statistical analysis was carried out using randomized block design. Analysis of Variance was performed using </a:t>
            </a:r>
            <a:r>
              <a:rPr lang="en-US" sz="3600" dirty="0" err="1" smtClean="0"/>
              <a:t>Statistix</a:t>
            </a:r>
            <a:r>
              <a:rPr lang="en-US" sz="3600" dirty="0" smtClean="0"/>
              <a:t> 8 program at P&lt; 0.05. The Tukey Multiple Comparison test was used to compare the difference in treatment means.</a:t>
            </a:r>
          </a:p>
        </p:txBody>
      </p:sp>
      <p:sp>
        <p:nvSpPr>
          <p:cNvPr id="16" name="TextBox 15"/>
          <p:cNvSpPr txBox="1"/>
          <p:nvPr/>
        </p:nvSpPr>
        <p:spPr>
          <a:xfrm>
            <a:off x="838200" y="14554200"/>
            <a:ext cx="21793200" cy="10433577"/>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INTRODUCTION</a:t>
            </a:r>
          </a:p>
          <a:p>
            <a:pPr algn="just">
              <a:buFont typeface="Arial" pitchFamily="34" charset="0"/>
              <a:buChar char="•"/>
            </a:pPr>
            <a:r>
              <a:rPr lang="en-US" sz="3600" dirty="0"/>
              <a:t>Silver nanoparticles have potent antibacterial activities because of which they are being used in the manufacturing of plastics, textiles, healthcare products, coatings, and electrical appliances. </a:t>
            </a:r>
            <a:endParaRPr lang="en-US" sz="3600" dirty="0" smtClean="0"/>
          </a:p>
          <a:p>
            <a:pPr algn="just">
              <a:buFont typeface="Arial" pitchFamily="34" charset="0"/>
              <a:buChar char="•"/>
            </a:pPr>
            <a:endParaRPr lang="en-US" sz="3600" dirty="0"/>
          </a:p>
          <a:p>
            <a:pPr algn="just">
              <a:buFont typeface="Arial" pitchFamily="34" charset="0"/>
              <a:buChar char="•"/>
            </a:pPr>
            <a:r>
              <a:rPr lang="en-US" sz="3600" dirty="0"/>
              <a:t>Silver ions have shown to be harmful to bacteria and can inhibit bacterial respiration. They can interact with S- and P-containing enzymes of the bacterial cell wall and may disturb their activity (Morones et al., 2005). </a:t>
            </a:r>
            <a:endParaRPr lang="en-US" sz="3600" dirty="0" smtClean="0"/>
          </a:p>
          <a:p>
            <a:pPr algn="just">
              <a:buFont typeface="Arial" pitchFamily="34" charset="0"/>
              <a:buChar char="•"/>
            </a:pPr>
            <a:endParaRPr lang="en-US" sz="3600" dirty="0"/>
          </a:p>
          <a:p>
            <a:pPr algn="just">
              <a:buFont typeface="Arial" pitchFamily="34" charset="0"/>
              <a:buChar char="•"/>
            </a:pPr>
            <a:r>
              <a:rPr lang="en-US" sz="3600" dirty="0"/>
              <a:t>Soil enzymes are a group of enzymes present in the soil that play an important role in soil ecology, physical and chemical properties, fertility and soil health. </a:t>
            </a:r>
            <a:endParaRPr lang="en-US" sz="3600" dirty="0" smtClean="0"/>
          </a:p>
          <a:p>
            <a:pPr algn="just">
              <a:buFont typeface="Arial" pitchFamily="34" charset="0"/>
              <a:buChar char="•"/>
            </a:pPr>
            <a:endParaRPr lang="en-US" sz="3600" dirty="0"/>
          </a:p>
          <a:p>
            <a:pPr algn="just">
              <a:buFont typeface="Arial" pitchFamily="34" charset="0"/>
              <a:buChar char="•"/>
            </a:pPr>
            <a:r>
              <a:rPr lang="en-US" sz="3600" dirty="0"/>
              <a:t>The present study investigated the effect of silver nanoparticles on soil enzymes known to play a critical role in mineralization of C, N, P and S in the soil</a:t>
            </a:r>
            <a:r>
              <a:rPr lang="en-US" sz="3600" dirty="0" smtClean="0"/>
              <a:t>.</a:t>
            </a:r>
          </a:p>
          <a:p>
            <a:pPr algn="just">
              <a:buFont typeface="Arial" pitchFamily="34" charset="0"/>
              <a:buChar char="•"/>
            </a:pPr>
            <a:endParaRPr lang="en-US" sz="3600" dirty="0"/>
          </a:p>
          <a:p>
            <a:pPr algn="just">
              <a:buFont typeface="Arial" pitchFamily="34" charset="0"/>
              <a:buChar char="•"/>
            </a:pPr>
            <a:r>
              <a:rPr lang="en-US" sz="3600" dirty="0"/>
              <a:t>The overall objective of this study was to determine the effect of different sizes and concentrations of silver nanoparticles on the activities </a:t>
            </a:r>
            <a:r>
              <a:rPr lang="en-US" sz="3600" dirty="0" smtClean="0"/>
              <a:t>of four </a:t>
            </a:r>
            <a:r>
              <a:rPr lang="en-US" sz="3600" dirty="0"/>
              <a:t>soil enzymes over a period of one month incubation time with intervals of measuring the activity of enzymes after an hour, one week and one </a:t>
            </a:r>
            <a:r>
              <a:rPr lang="en-US" sz="3600" dirty="0" smtClean="0"/>
              <a:t>month. </a:t>
            </a:r>
          </a:p>
        </p:txBody>
      </p:sp>
      <p:sp>
        <p:nvSpPr>
          <p:cNvPr id="18" name="TextBox 17"/>
          <p:cNvSpPr txBox="1"/>
          <p:nvPr/>
        </p:nvSpPr>
        <p:spPr>
          <a:xfrm>
            <a:off x="33147000" y="26670001"/>
            <a:ext cx="10134600" cy="11541573"/>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Conclusion</a:t>
            </a:r>
          </a:p>
          <a:p>
            <a:r>
              <a:rPr lang="en-US" sz="3600" dirty="0" smtClean="0"/>
              <a:t>The general enzyme activity in soils depends on microbial biomass, chemical properties of the soil, management practices, climate of the region as well as the soil type. The present study shows that overall, the presence of silver nanoparticles in the soil caused a reduction in enzyme activity. A number of studies have suggested that the size of the nanoparticles can affect enzyme activity, however in this study there was some difference in the effect on enzyme activity between the two sizes used. There was significant difference in the effect shown by the two different concentrations used in short term incubation. Further studies will be required  using different soils with varying texture in order to determine the cause in the reduction of enzyme activity in short term. </a:t>
            </a:r>
          </a:p>
        </p:txBody>
      </p:sp>
      <p:sp>
        <p:nvSpPr>
          <p:cNvPr id="19" name="TextBox 18"/>
          <p:cNvSpPr txBox="1"/>
          <p:nvPr/>
        </p:nvSpPr>
        <p:spPr>
          <a:xfrm>
            <a:off x="23317200" y="38709600"/>
            <a:ext cx="19705702" cy="3785603"/>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Literature Cited</a:t>
            </a:r>
            <a:endParaRPr lang="en-US" sz="9600" dirty="0" smtClean="0"/>
          </a:p>
          <a:p>
            <a:pPr marL="742950" lvl="0" indent="-742950"/>
            <a:r>
              <a:rPr lang="en-US" sz="2400" dirty="0" err="1" smtClean="0"/>
              <a:t>Karsten</a:t>
            </a:r>
            <a:r>
              <a:rPr lang="en-US" sz="2400" dirty="0" smtClean="0"/>
              <a:t> Schlich, Kerstin Hund-Rinke. Influence of soil properties on the effect of silver nanomaterials on microbial activity in five soils. Environmental Pollution 196 (2015) 321e330.</a:t>
            </a:r>
          </a:p>
          <a:p>
            <a:pPr marL="742950" lvl="0" indent="-742950"/>
            <a:r>
              <a:rPr lang="en-US" sz="2400" dirty="0" smtClean="0"/>
              <a:t>Dinesh , M. Anandaraj, V. Srinivasan, S. Hamza. Engineered nanoparticles in the soil and their potential implications to microbial activity. Geoderma 173–174 (2012) 19–27.</a:t>
            </a:r>
          </a:p>
          <a:p>
            <a:pPr marL="742950" lvl="0" indent="-742950"/>
            <a:r>
              <a:rPr lang="en-US" sz="2400" dirty="0" smtClean="0"/>
              <a:t>Mathias Hänsch and Christoph Emmerling. Effects of silver nanoparticles on the microbiota and enzyme activity in soil. J. Plant Nutr. Soil Sci. 2010, 173, 554–558.</a:t>
            </a:r>
            <a:endParaRPr lang="en-US" sz="2400" b="1" dirty="0" smtClean="0"/>
          </a:p>
          <a:p>
            <a:endParaRPr lang="en-US" sz="3600" b="1" dirty="0" smtClean="0"/>
          </a:p>
        </p:txBody>
      </p:sp>
      <p:sp>
        <p:nvSpPr>
          <p:cNvPr id="27" name="TextBox 26"/>
          <p:cNvSpPr txBox="1"/>
          <p:nvPr/>
        </p:nvSpPr>
        <p:spPr>
          <a:xfrm>
            <a:off x="838200" y="25222200"/>
            <a:ext cx="22021800" cy="3785603"/>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RESULTS</a:t>
            </a:r>
          </a:p>
          <a:p>
            <a:pPr>
              <a:buFont typeface="Arial" pitchFamily="34" charset="0"/>
              <a:buChar char="•"/>
            </a:pPr>
            <a:r>
              <a:rPr lang="en-US" sz="3600" dirty="0" smtClean="0"/>
              <a:t>All four enzymes showed a decrease in activity after treatment with silver </a:t>
            </a:r>
            <a:r>
              <a:rPr lang="en-US" sz="3600" dirty="0" err="1" smtClean="0"/>
              <a:t>nanoparticles</a:t>
            </a:r>
            <a:r>
              <a:rPr lang="en-US" sz="3600" dirty="0" smtClean="0"/>
              <a:t> at 1-hr and 1-week incubation period compared to control.</a:t>
            </a:r>
          </a:p>
          <a:p>
            <a:endParaRPr lang="en-US" sz="3600" dirty="0" smtClean="0"/>
          </a:p>
          <a:p>
            <a:pPr>
              <a:buFont typeface="Arial" pitchFamily="34" charset="0"/>
              <a:buChar char="•"/>
            </a:pPr>
            <a:r>
              <a:rPr lang="en-US" sz="3600" dirty="0" smtClean="0"/>
              <a:t>In this study there was some difference, though not highly significant, in the effect on enzyme activity between the two sizes used (10nm and 50nm).</a:t>
            </a:r>
            <a:endParaRPr lang="en-US" sz="3600" b="1" dirty="0" smtClean="0"/>
          </a:p>
        </p:txBody>
      </p:sp>
      <p:graphicFrame>
        <p:nvGraphicFramePr>
          <p:cNvPr id="28" name="Chart 27"/>
          <p:cNvGraphicFramePr/>
          <p:nvPr>
            <p:extLst>
              <p:ext uri="{D42A27DB-BD31-4B8C-83A1-F6EECF244321}">
                <p14:modId xmlns:p14="http://schemas.microsoft.com/office/powerpoint/2010/main" val="1464108889"/>
              </p:ext>
            </p:extLst>
          </p:nvPr>
        </p:nvGraphicFramePr>
        <p:xfrm>
          <a:off x="11963400" y="29565600"/>
          <a:ext cx="10972800" cy="6858000"/>
        </p:xfrm>
        <a:graphic>
          <a:graphicData uri="http://schemas.openxmlformats.org/drawingml/2006/chart">
            <c:chart xmlns:c="http://schemas.openxmlformats.org/drawingml/2006/chart" xmlns:r="http://schemas.openxmlformats.org/officeDocument/2006/relationships" r:id="rId4"/>
          </a:graphicData>
        </a:graphic>
      </p:graphicFrame>
      <p:pic>
        <p:nvPicPr>
          <p:cNvPr id="21" name="Picture 20" descr="P3150040.JPG"/>
          <p:cNvPicPr>
            <a:picLocks noChangeAspect="1"/>
          </p:cNvPicPr>
          <p:nvPr/>
        </p:nvPicPr>
        <p:blipFill>
          <a:blip r:embed="rId5" cstate="print"/>
          <a:srcRect t="20019" r="10665"/>
          <a:stretch>
            <a:fillRect/>
          </a:stretch>
        </p:blipFill>
        <p:spPr>
          <a:xfrm>
            <a:off x="33147000" y="19659601"/>
            <a:ext cx="10134600" cy="6850720"/>
          </a:xfrm>
          <a:prstGeom prst="rect">
            <a:avLst/>
          </a:prstGeom>
          <a:ln>
            <a:solidFill>
              <a:schemeClr val="bg1"/>
            </a:solidFill>
          </a:ln>
        </p:spPr>
      </p:pic>
      <p:pic>
        <p:nvPicPr>
          <p:cNvPr id="17" name="Picture 89" descr="usda_nifa_logo.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947600" y="1024143"/>
            <a:ext cx="5075302" cy="150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3317200" y="41376600"/>
            <a:ext cx="20040600" cy="1877437"/>
          </a:xfrm>
          <a:prstGeom prst="rect">
            <a:avLst/>
          </a:prstGeom>
          <a:noFill/>
        </p:spPr>
        <p:txBody>
          <a:bodyPr wrap="square" rtlCol="0">
            <a:spAutoFit/>
          </a:bodyPr>
          <a:lstStyle/>
          <a:p>
            <a:endParaRPr lang="en-US" sz="4400" b="1" dirty="0" smtClean="0">
              <a:solidFill>
                <a:srgbClr val="FF0000"/>
              </a:solidFill>
              <a:latin typeface="Arial" panose="020B0604020202020204" pitchFamily="34" charset="0"/>
              <a:cs typeface="Arial" panose="020B0604020202020204" pitchFamily="34" charset="0"/>
            </a:endParaRPr>
          </a:p>
          <a:p>
            <a:endParaRPr lang="en-US" sz="4400" b="1" dirty="0" smtClean="0">
              <a:solidFill>
                <a:srgbClr val="FF0000"/>
              </a:solidFill>
              <a:latin typeface="Arial" panose="020B0604020202020204" pitchFamily="34" charset="0"/>
              <a:cs typeface="Arial" panose="020B0604020202020204" pitchFamily="34" charset="0"/>
            </a:endParaRPr>
          </a:p>
          <a:p>
            <a:r>
              <a:rPr lang="en-US" sz="2800" b="1" dirty="0" smtClean="0">
                <a:solidFill>
                  <a:srgbClr val="FF0000"/>
                </a:solidFill>
                <a:latin typeface="Arial" panose="020B0604020202020204" pitchFamily="34" charset="0"/>
                <a:cs typeface="Arial" panose="020B0604020202020204" pitchFamily="34" charset="0"/>
              </a:rPr>
              <a:t>Acknowledgement</a:t>
            </a:r>
            <a:r>
              <a:rPr lang="en-US" sz="2800" b="1" dirty="0">
                <a:solidFill>
                  <a:srgbClr val="FF0000"/>
                </a:solidFill>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We wish to express our thanks to the USDA- </a:t>
            </a:r>
            <a:r>
              <a:rPr lang="en-US" sz="2800" dirty="0" smtClean="0">
                <a:latin typeface="Arial" panose="020B0604020202020204" pitchFamily="34" charset="0"/>
                <a:cs typeface="Arial" panose="020B0604020202020204" pitchFamily="34" charset="0"/>
              </a:rPr>
              <a:t>NIFA for funding this study (Grant #</a:t>
            </a:r>
            <a:r>
              <a:rPr lang="en-US" sz="2800" b="1" dirty="0"/>
              <a:t>1007450</a:t>
            </a:r>
            <a:r>
              <a:rPr lang="en-US" sz="2800" b="1" dirty="0" smtClean="0">
                <a:latin typeface="Arial" panose="020B0604020202020204" pitchFamily="34" charset="0"/>
                <a:cs typeface="Arial" panose="020B0604020202020204" pitchFamily="34" charset="0"/>
              </a:rPr>
              <a:t>)</a:t>
            </a:r>
            <a:endParaRPr lang="en-US" sz="2800" b="1" dirty="0">
              <a:latin typeface="Arial" panose="020B0604020202020204" pitchFamily="34" charset="0"/>
              <a:cs typeface="Arial" panose="020B0604020202020204" pitchFamily="34" charset="0"/>
            </a:endParaRPr>
          </a:p>
        </p:txBody>
      </p:sp>
      <p:sp>
        <p:nvSpPr>
          <p:cNvPr id="20" name="TextBox 19"/>
          <p:cNvSpPr txBox="1"/>
          <p:nvPr/>
        </p:nvSpPr>
        <p:spPr>
          <a:xfrm>
            <a:off x="23317200" y="20269200"/>
            <a:ext cx="9448800" cy="5447597"/>
          </a:xfrm>
          <a:prstGeom prst="rect">
            <a:avLst/>
          </a:prstGeom>
          <a:gradFill>
            <a:gsLst>
              <a:gs pos="0">
                <a:srgbClr val="0066FF"/>
              </a:gs>
              <a:gs pos="50000">
                <a:schemeClr val="accent1">
                  <a:tint val="44500"/>
                  <a:satMod val="160000"/>
                </a:schemeClr>
              </a:gs>
              <a:gs pos="100000">
                <a:schemeClr val="accent1">
                  <a:tint val="23500"/>
                  <a:satMod val="160000"/>
                </a:schemeClr>
              </a:gs>
            </a:gsLst>
            <a:lin ang="5400000" scaled="0"/>
          </a:gradFill>
          <a:ln w="28575">
            <a:solidFill>
              <a:schemeClr val="bg1"/>
            </a:solidFill>
          </a:ln>
          <a:effectLst>
            <a:outerShdw blurRad="50800" dist="38100" dir="8100000" algn="tr" rotWithShape="0">
              <a:prstClr val="black">
                <a:alpha val="40000"/>
              </a:prstClr>
            </a:outerShdw>
          </a:effectLst>
        </p:spPr>
        <p:txBody>
          <a:bodyPr wrap="square" lIns="91392" tIns="45696" rIns="91392" bIns="45696" rtlCol="0">
            <a:spAutoFit/>
          </a:bodyPr>
          <a:lstStyle/>
          <a:p>
            <a:pPr algn="ctr"/>
            <a:r>
              <a:rPr lang="en-US" sz="6000" b="1" dirty="0" smtClean="0"/>
              <a:t>Results continued</a:t>
            </a:r>
          </a:p>
          <a:p>
            <a:pPr>
              <a:buFont typeface="Arial" pitchFamily="34" charset="0"/>
              <a:buChar char="•"/>
            </a:pPr>
            <a:r>
              <a:rPr lang="en-US" sz="3600" dirty="0" smtClean="0"/>
              <a:t>The effect of </a:t>
            </a:r>
            <a:r>
              <a:rPr lang="en-US" sz="3600" dirty="0" err="1" smtClean="0"/>
              <a:t>AgNP’s</a:t>
            </a:r>
            <a:r>
              <a:rPr lang="en-US" sz="3600" dirty="0" smtClean="0"/>
              <a:t> after 1- month incubation time showed mixed results suggesting that its effect on soil enzymes may be detectable in the short term after application to soil.</a:t>
            </a:r>
          </a:p>
          <a:p>
            <a:pPr>
              <a:buFont typeface="Arial" pitchFamily="34" charset="0"/>
              <a:buChar char="•"/>
            </a:pPr>
            <a:endParaRPr lang="en-US" sz="3600" dirty="0" smtClean="0"/>
          </a:p>
          <a:p>
            <a:pPr>
              <a:buFont typeface="Arial" pitchFamily="34" charset="0"/>
              <a:buChar char="•"/>
            </a:pPr>
            <a:r>
              <a:rPr lang="en-US" sz="3600" dirty="0" smtClean="0"/>
              <a:t>The trends were same for all four enzymes studied.</a:t>
            </a:r>
          </a:p>
        </p:txBody>
      </p:sp>
      <p:graphicFrame>
        <p:nvGraphicFramePr>
          <p:cNvPr id="22" name="Chart 21"/>
          <p:cNvGraphicFramePr/>
          <p:nvPr>
            <p:extLst>
              <p:ext uri="{D42A27DB-BD31-4B8C-83A1-F6EECF244321}">
                <p14:modId xmlns:p14="http://schemas.microsoft.com/office/powerpoint/2010/main" val="3484719861"/>
              </p:ext>
            </p:extLst>
          </p:nvPr>
        </p:nvGraphicFramePr>
        <p:xfrm>
          <a:off x="838200" y="29565600"/>
          <a:ext cx="10972800" cy="686104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3" name="Chart 22"/>
          <p:cNvGraphicFramePr/>
          <p:nvPr>
            <p:extLst>
              <p:ext uri="{D42A27DB-BD31-4B8C-83A1-F6EECF244321}">
                <p14:modId xmlns:p14="http://schemas.microsoft.com/office/powerpoint/2010/main" val="3400344411"/>
              </p:ext>
            </p:extLst>
          </p:nvPr>
        </p:nvGraphicFramePr>
        <p:xfrm>
          <a:off x="11963400" y="36499800"/>
          <a:ext cx="10972800" cy="68580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4" name="Chart 23"/>
          <p:cNvGraphicFramePr/>
          <p:nvPr>
            <p:extLst>
              <p:ext uri="{D42A27DB-BD31-4B8C-83A1-F6EECF244321}">
                <p14:modId xmlns:p14="http://schemas.microsoft.com/office/powerpoint/2010/main" val="1118481803"/>
              </p:ext>
            </p:extLst>
          </p:nvPr>
        </p:nvGraphicFramePr>
        <p:xfrm>
          <a:off x="838200" y="36499800"/>
          <a:ext cx="10972800" cy="6858000"/>
        </p:xfrm>
        <a:graphic>
          <a:graphicData uri="http://schemas.openxmlformats.org/drawingml/2006/chart">
            <c:chart xmlns:c="http://schemas.openxmlformats.org/drawingml/2006/chart" xmlns:r="http://schemas.openxmlformats.org/officeDocument/2006/relationships" r:id="rId9"/>
          </a:graphicData>
        </a:graphic>
      </p:graphicFrame>
      <p:sp>
        <p:nvSpPr>
          <p:cNvPr id="25" name="TextBox 1"/>
          <p:cNvSpPr txBox="1"/>
          <p:nvPr/>
        </p:nvSpPr>
        <p:spPr>
          <a:xfrm>
            <a:off x="17221200" y="30403800"/>
            <a:ext cx="457237" cy="5394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3200" b="1" dirty="0"/>
              <a:t>a</a:t>
            </a:r>
          </a:p>
        </p:txBody>
      </p:sp>
      <p:sp>
        <p:nvSpPr>
          <p:cNvPr id="26" name="TextBox 1"/>
          <p:cNvSpPr txBox="1"/>
          <p:nvPr/>
        </p:nvSpPr>
        <p:spPr>
          <a:xfrm>
            <a:off x="15087600" y="30175200"/>
            <a:ext cx="457237" cy="53941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3200" b="1" dirty="0"/>
              <a:t>a</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678</TotalTime>
  <Words>1209</Words>
  <Application>Microsoft Office PowerPoint</Application>
  <PresentationFormat>Custom</PresentationFormat>
  <Paragraphs>88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Concourse</vt:lpstr>
      <vt:lpstr>Effect of Silver Nanoparticles on Select Soil  Enzyme Activities Involved in Nutrient Cycling W. Doggett*, F. Eivazi, Department of Agriculture and Environmental Sciences, Lincoln University, Jefferson City, MO 65102; Z. Afrasiabi, Soka University, Aliso Veijo, CA 92656; L. Jose, Biomedical Sciences, Ohio State University, Columbus, OH 43210</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Lustaff</dc:creator>
  <cp:lastModifiedBy>Eivazi, Frieda</cp:lastModifiedBy>
  <cp:revision>58</cp:revision>
  <dcterms:created xsi:type="dcterms:W3CDTF">2017-01-27T21:31:04Z</dcterms:created>
  <dcterms:modified xsi:type="dcterms:W3CDTF">2017-03-21T17:51:41Z</dcterms:modified>
</cp:coreProperties>
</file>