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charts/colors3.xml" ContentType="application/vnd.ms-office.chartcolorstyl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76" r:id="rId1"/>
  </p:sldMasterIdLst>
  <p:notesMasterIdLst>
    <p:notesMasterId r:id="rId3"/>
  </p:notesMasterIdLst>
  <p:sldIdLst>
    <p:sldId id="256" r:id="rId2"/>
  </p:sldIdLst>
  <p:sldSz cx="43891200" cy="43891200"/>
  <p:notesSz cx="6858000" cy="9144000"/>
  <p:defaultTextStyle>
    <a:defPPr>
      <a:defRPr lang="en-US"/>
    </a:defPPr>
    <a:lvl1pPr marL="0" algn="l" defTabSz="5012200" rtl="0" eaLnBrk="1" latinLnBrk="0" hangingPunct="1">
      <a:defRPr sz="9800" kern="1200">
        <a:solidFill>
          <a:schemeClr val="tx1"/>
        </a:solidFill>
        <a:latin typeface="+mn-lt"/>
        <a:ea typeface="+mn-ea"/>
        <a:cs typeface="+mn-cs"/>
      </a:defRPr>
    </a:lvl1pPr>
    <a:lvl2pPr marL="2506097" algn="l" defTabSz="5012200" rtl="0" eaLnBrk="1" latinLnBrk="0" hangingPunct="1">
      <a:defRPr sz="9800" kern="1200">
        <a:solidFill>
          <a:schemeClr val="tx1"/>
        </a:solidFill>
        <a:latin typeface="+mn-lt"/>
        <a:ea typeface="+mn-ea"/>
        <a:cs typeface="+mn-cs"/>
      </a:defRPr>
    </a:lvl2pPr>
    <a:lvl3pPr marL="5012200" algn="l" defTabSz="5012200" rtl="0" eaLnBrk="1" latinLnBrk="0" hangingPunct="1">
      <a:defRPr sz="9800" kern="1200">
        <a:solidFill>
          <a:schemeClr val="tx1"/>
        </a:solidFill>
        <a:latin typeface="+mn-lt"/>
        <a:ea typeface="+mn-ea"/>
        <a:cs typeface="+mn-cs"/>
      </a:defRPr>
    </a:lvl3pPr>
    <a:lvl4pPr marL="7518297" algn="l" defTabSz="5012200" rtl="0" eaLnBrk="1" latinLnBrk="0" hangingPunct="1">
      <a:defRPr sz="9800" kern="1200">
        <a:solidFill>
          <a:schemeClr val="tx1"/>
        </a:solidFill>
        <a:latin typeface="+mn-lt"/>
        <a:ea typeface="+mn-ea"/>
        <a:cs typeface="+mn-cs"/>
      </a:defRPr>
    </a:lvl4pPr>
    <a:lvl5pPr marL="10024400" algn="l" defTabSz="5012200" rtl="0" eaLnBrk="1" latinLnBrk="0" hangingPunct="1">
      <a:defRPr sz="9800" kern="1200">
        <a:solidFill>
          <a:schemeClr val="tx1"/>
        </a:solidFill>
        <a:latin typeface="+mn-lt"/>
        <a:ea typeface="+mn-ea"/>
        <a:cs typeface="+mn-cs"/>
      </a:defRPr>
    </a:lvl5pPr>
    <a:lvl6pPr marL="12530492" algn="l" defTabSz="5012200" rtl="0" eaLnBrk="1" latinLnBrk="0" hangingPunct="1">
      <a:defRPr sz="9800" kern="1200">
        <a:solidFill>
          <a:schemeClr val="tx1"/>
        </a:solidFill>
        <a:latin typeface="+mn-lt"/>
        <a:ea typeface="+mn-ea"/>
        <a:cs typeface="+mn-cs"/>
      </a:defRPr>
    </a:lvl6pPr>
    <a:lvl7pPr marL="15036590" algn="l" defTabSz="5012200" rtl="0" eaLnBrk="1" latinLnBrk="0" hangingPunct="1">
      <a:defRPr sz="9800" kern="1200">
        <a:solidFill>
          <a:schemeClr val="tx1"/>
        </a:solidFill>
        <a:latin typeface="+mn-lt"/>
        <a:ea typeface="+mn-ea"/>
        <a:cs typeface="+mn-cs"/>
      </a:defRPr>
    </a:lvl7pPr>
    <a:lvl8pPr marL="17542692" algn="l" defTabSz="5012200" rtl="0" eaLnBrk="1" latinLnBrk="0" hangingPunct="1">
      <a:defRPr sz="9800" kern="1200">
        <a:solidFill>
          <a:schemeClr val="tx1"/>
        </a:solidFill>
        <a:latin typeface="+mn-lt"/>
        <a:ea typeface="+mn-ea"/>
        <a:cs typeface="+mn-cs"/>
      </a:defRPr>
    </a:lvl8pPr>
    <a:lvl9pPr marL="20048790" algn="l" defTabSz="5012200" rtl="0" eaLnBrk="1" latinLnBrk="0" hangingPunct="1">
      <a:defRPr sz="9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824">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1A965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18" autoAdjust="0"/>
    <p:restoredTop sz="94630" autoAdjust="0"/>
  </p:normalViewPr>
  <p:slideViewPr>
    <p:cSldViewPr>
      <p:cViewPr>
        <p:scale>
          <a:sx n="10" d="100"/>
          <a:sy n="10" d="100"/>
        </p:scale>
        <p:origin x="-3072" y="-552"/>
      </p:cViewPr>
      <p:guideLst>
        <p:guide orient="horz" pos="13824"/>
        <p:guide pos="13824"/>
      </p:guideLst>
    </p:cSldViewPr>
  </p:slid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1-hr Effect of  4-methylcyclohexylmethanol on Glucosidase Enzyme </a:t>
            </a:r>
          </a:p>
        </c:rich>
      </c:tx>
      <c:layout/>
      <c:spPr>
        <a:noFill/>
        <a:ln>
          <a:noFill/>
        </a:ln>
        <a:effectLst/>
      </c:spPr>
    </c:title>
    <c:plotArea>
      <c:layout>
        <c:manualLayout>
          <c:layoutTarget val="inner"/>
          <c:xMode val="edge"/>
          <c:yMode val="edge"/>
          <c:x val="8.4387272437227115E-2"/>
          <c:y val="8.4785609589631036E-2"/>
          <c:w val="0.82893485027612179"/>
          <c:h val="0.87855601022928664"/>
        </c:manualLayout>
      </c:layout>
      <c:barChart>
        <c:barDir val="col"/>
        <c:grouping val="clustered"/>
        <c:ser>
          <c:idx val="0"/>
          <c:order val="0"/>
          <c:tx>
            <c:strRef>
              <c:f>Sheet1!$I$4</c:f>
              <c:strCache>
                <c:ptCount val="1"/>
                <c:pt idx="0">
                  <c:v>5</c:v>
                </c:pt>
              </c:strCache>
            </c:strRef>
          </c:tx>
          <c:spPr>
            <a:solidFill>
              <a:schemeClr val="accent1"/>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dLbl>
              <c:idx val="1"/>
              <c:tx>
                <c:rich>
                  <a:bodyPr/>
                  <a:lstStyle/>
                  <a:p>
                    <a:r>
                      <a:rPr lang="en-US"/>
                      <a:t>a</a:t>
                    </a:r>
                  </a:p>
                </c:rich>
              </c:tx>
              <c:dLblPos val="outEnd"/>
              <c:showVal val="1"/>
              <c:extLst>
                <c:ext xmlns:c15="http://schemas.microsoft.com/office/drawing/2012/chart" uri="{CE6537A1-D6FC-4f65-9D91-7224C49458BB}"/>
              </c:extLst>
            </c:dLbl>
            <c:dLbl>
              <c:idx val="2"/>
              <c:tx>
                <c:rich>
                  <a:bodyPr/>
                  <a:lstStyle/>
                  <a:p>
                    <a:r>
                      <a:rPr lang="en-US"/>
                      <a:t>a</a:t>
                    </a:r>
                  </a:p>
                </c:rich>
              </c:tx>
              <c:dLblPos val="outEnd"/>
              <c:showVal val="1"/>
              <c:extLst>
                <c:ext xmlns:c15="http://schemas.microsoft.com/office/drawing/2012/chart" uri="{CE6537A1-D6FC-4f65-9D91-7224C49458BB}"/>
              </c:extLst>
            </c:dLbl>
            <c:dLbl>
              <c:idx val="3"/>
              <c:tx>
                <c:rich>
                  <a:bodyPr/>
                  <a:lstStyle/>
                  <a:p>
                    <a:r>
                      <a:rPr lang="en-US"/>
                      <a:t>a</a:t>
                    </a:r>
                  </a:p>
                </c:rich>
              </c:tx>
              <c:dLblPos val="outEnd"/>
              <c:showVal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Sheet1!$J$3</c:f>
              <c:strCache>
                <c:ptCount val="1"/>
                <c:pt idx="0">
                  <c:v>1-hr</c:v>
                </c:pt>
              </c:strCache>
            </c:strRef>
          </c:cat>
          <c:val>
            <c:numRef>
              <c:f>Sheet1!$J$4</c:f>
              <c:numCache>
                <c:formatCode>0.00</c:formatCode>
                <c:ptCount val="1"/>
                <c:pt idx="0">
                  <c:v>12.96</c:v>
                </c:pt>
              </c:numCache>
            </c:numRef>
          </c:val>
        </c:ser>
        <c:ser>
          <c:idx val="1"/>
          <c:order val="1"/>
          <c:tx>
            <c:strRef>
              <c:f>Sheet1!$I$5</c:f>
              <c:strCache>
                <c:ptCount val="1"/>
                <c:pt idx="0">
                  <c:v>15</c:v>
                </c:pt>
              </c:strCache>
            </c:strRef>
          </c:tx>
          <c:spPr>
            <a:solidFill>
              <a:schemeClr val="accent2"/>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Sheet1!$J$3</c:f>
              <c:strCache>
                <c:ptCount val="1"/>
                <c:pt idx="0">
                  <c:v>1-hr</c:v>
                </c:pt>
              </c:strCache>
            </c:strRef>
          </c:cat>
          <c:val>
            <c:numRef>
              <c:f>Sheet1!$J$5</c:f>
              <c:numCache>
                <c:formatCode>0.00</c:formatCode>
                <c:ptCount val="1"/>
                <c:pt idx="0">
                  <c:v>26.03</c:v>
                </c:pt>
              </c:numCache>
            </c:numRef>
          </c:val>
        </c:ser>
        <c:ser>
          <c:idx val="2"/>
          <c:order val="2"/>
          <c:tx>
            <c:strRef>
              <c:f>Sheet1!$I$6</c:f>
              <c:strCache>
                <c:ptCount val="1"/>
                <c:pt idx="0">
                  <c:v>25</c:v>
                </c:pt>
              </c:strCache>
            </c:strRef>
          </c:tx>
          <c:spPr>
            <a:solidFill>
              <a:schemeClr val="accent3"/>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Sheet1!$J$3</c:f>
              <c:strCache>
                <c:ptCount val="1"/>
                <c:pt idx="0">
                  <c:v>1-hr</c:v>
                </c:pt>
              </c:strCache>
            </c:strRef>
          </c:cat>
          <c:val>
            <c:numRef>
              <c:f>Sheet1!$J$6</c:f>
              <c:numCache>
                <c:formatCode>0.00</c:formatCode>
                <c:ptCount val="1"/>
                <c:pt idx="0">
                  <c:v>20.05</c:v>
                </c:pt>
              </c:numCache>
            </c:numRef>
          </c:val>
        </c:ser>
        <c:ser>
          <c:idx val="3"/>
          <c:order val="3"/>
          <c:tx>
            <c:strRef>
              <c:f>Sheet1!$I$7</c:f>
              <c:strCache>
                <c:ptCount val="1"/>
                <c:pt idx="0">
                  <c:v>Control</c:v>
                </c:pt>
              </c:strCache>
            </c:strRef>
          </c:tx>
          <c:spPr>
            <a:solidFill>
              <a:schemeClr val="accent4"/>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Sheet1!$J$3</c:f>
              <c:strCache>
                <c:ptCount val="1"/>
                <c:pt idx="0">
                  <c:v>1-hr</c:v>
                </c:pt>
              </c:strCache>
            </c:strRef>
          </c:cat>
          <c:val>
            <c:numRef>
              <c:f>Sheet1!$J$7</c:f>
              <c:numCache>
                <c:formatCode>0.00</c:formatCode>
                <c:ptCount val="1"/>
                <c:pt idx="0">
                  <c:v>24.38</c:v>
                </c:pt>
              </c:numCache>
            </c:numRef>
          </c:val>
        </c:ser>
        <c:dLbls>
          <c:showVal val="1"/>
        </c:dLbls>
        <c:gapWidth val="219"/>
        <c:overlap val="-27"/>
        <c:axId val="100372480"/>
        <c:axId val="100374016"/>
      </c:barChart>
      <c:catAx>
        <c:axId val="10037248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374016"/>
        <c:crosses val="autoZero"/>
        <c:auto val="1"/>
        <c:lblAlgn val="ctr"/>
        <c:lblOffset val="100"/>
      </c:catAx>
      <c:valAx>
        <c:axId val="10037401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up PNP</a:t>
                </a:r>
              </a:p>
            </c:rich>
          </c:tx>
          <c:layout/>
          <c:spPr>
            <a:noFill/>
            <a:ln>
              <a:noFill/>
            </a:ln>
            <a:effectLst/>
          </c:spPr>
        </c:title>
        <c:numFmt formatCode="0.00"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372480"/>
        <c:crosses val="autoZero"/>
        <c:crossBetween val="between"/>
      </c:valAx>
      <c:spPr>
        <a:noFill/>
        <a:ln>
          <a:noFill/>
        </a:ln>
        <a:effectLst/>
      </c:spPr>
    </c:plotArea>
    <c:legend>
      <c:legendPos val="r"/>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a:noFill/>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24-hr Effect of  4-methylcyclohexylmethanol on Glucosidase Enzyme </a:t>
            </a:r>
          </a:p>
        </c:rich>
      </c:tx>
      <c:layout/>
      <c:spPr>
        <a:noFill/>
        <a:ln>
          <a:noFill/>
        </a:ln>
        <a:effectLst/>
      </c:spPr>
    </c:title>
    <c:plotArea>
      <c:layout/>
      <c:barChart>
        <c:barDir val="col"/>
        <c:grouping val="clustered"/>
        <c:ser>
          <c:idx val="0"/>
          <c:order val="0"/>
          <c:tx>
            <c:strRef>
              <c:f>Sheet1!$I$4</c:f>
              <c:strCache>
                <c:ptCount val="1"/>
                <c:pt idx="0">
                  <c:v>5</c:v>
                </c:pt>
              </c:strCache>
            </c:strRef>
          </c:tx>
          <c:spPr>
            <a:solidFill>
              <a:schemeClr val="accent1"/>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dLbl>
              <c:idx val="1"/>
              <c:tx>
                <c:rich>
                  <a:bodyPr/>
                  <a:lstStyle/>
                  <a:p>
                    <a:r>
                      <a:rPr lang="en-US"/>
                      <a:t>a</a:t>
                    </a:r>
                  </a:p>
                </c:rich>
              </c:tx>
              <c:dLblPos val="outEnd"/>
              <c:showVal val="1"/>
              <c:extLst>
                <c:ext xmlns:c15="http://schemas.microsoft.com/office/drawing/2012/chart" uri="{CE6537A1-D6FC-4f65-9D91-7224C49458BB}"/>
              </c:extLst>
            </c:dLbl>
            <c:dLbl>
              <c:idx val="2"/>
              <c:tx>
                <c:rich>
                  <a:bodyPr/>
                  <a:lstStyle/>
                  <a:p>
                    <a:r>
                      <a:rPr lang="en-US"/>
                      <a:t>a</a:t>
                    </a:r>
                  </a:p>
                </c:rich>
              </c:tx>
              <c:dLblPos val="outEnd"/>
              <c:showVal val="1"/>
              <c:extLst>
                <c:ext xmlns:c15="http://schemas.microsoft.com/office/drawing/2012/chart" uri="{CE6537A1-D6FC-4f65-9D91-7224C49458BB}"/>
              </c:extLst>
            </c:dLbl>
            <c:dLbl>
              <c:idx val="3"/>
              <c:tx>
                <c:rich>
                  <a:bodyPr/>
                  <a:lstStyle/>
                  <a:p>
                    <a:r>
                      <a:rPr lang="en-US"/>
                      <a:t>a</a:t>
                    </a:r>
                  </a:p>
                </c:rich>
              </c:tx>
              <c:dLblPos val="outEnd"/>
              <c:showVal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Sheet1!$K$3</c:f>
              <c:strCache>
                <c:ptCount val="1"/>
                <c:pt idx="0">
                  <c:v>24-hr</c:v>
                </c:pt>
              </c:strCache>
            </c:strRef>
          </c:cat>
          <c:val>
            <c:numRef>
              <c:f>Sheet1!$K$4</c:f>
              <c:numCache>
                <c:formatCode>0.00</c:formatCode>
                <c:ptCount val="1"/>
                <c:pt idx="0">
                  <c:v>9.907</c:v>
                </c:pt>
              </c:numCache>
            </c:numRef>
          </c:val>
        </c:ser>
        <c:ser>
          <c:idx val="1"/>
          <c:order val="1"/>
          <c:tx>
            <c:strRef>
              <c:f>Sheet1!$I$5</c:f>
              <c:strCache>
                <c:ptCount val="1"/>
                <c:pt idx="0">
                  <c:v>15</c:v>
                </c:pt>
              </c:strCache>
            </c:strRef>
          </c:tx>
          <c:spPr>
            <a:solidFill>
              <a:schemeClr val="accent2"/>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Sheet1!$K$3</c:f>
              <c:strCache>
                <c:ptCount val="1"/>
                <c:pt idx="0">
                  <c:v>24-hr</c:v>
                </c:pt>
              </c:strCache>
            </c:strRef>
          </c:cat>
          <c:val>
            <c:numRef>
              <c:f>Sheet1!$K$5</c:f>
              <c:numCache>
                <c:formatCode>0.00</c:formatCode>
                <c:ptCount val="1"/>
                <c:pt idx="0">
                  <c:v>8.2800000000000011</c:v>
                </c:pt>
              </c:numCache>
            </c:numRef>
          </c:val>
        </c:ser>
        <c:ser>
          <c:idx val="2"/>
          <c:order val="2"/>
          <c:tx>
            <c:strRef>
              <c:f>Sheet1!$I$6</c:f>
              <c:strCache>
                <c:ptCount val="1"/>
                <c:pt idx="0">
                  <c:v>25</c:v>
                </c:pt>
              </c:strCache>
            </c:strRef>
          </c:tx>
          <c:spPr>
            <a:solidFill>
              <a:schemeClr val="accent3"/>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Sheet1!$K$3</c:f>
              <c:strCache>
                <c:ptCount val="1"/>
                <c:pt idx="0">
                  <c:v>24-hr</c:v>
                </c:pt>
              </c:strCache>
            </c:strRef>
          </c:cat>
          <c:val>
            <c:numRef>
              <c:f>Sheet1!$K$6</c:f>
              <c:numCache>
                <c:formatCode>0.00</c:formatCode>
                <c:ptCount val="1"/>
                <c:pt idx="0">
                  <c:v>8.67</c:v>
                </c:pt>
              </c:numCache>
            </c:numRef>
          </c:val>
        </c:ser>
        <c:ser>
          <c:idx val="3"/>
          <c:order val="3"/>
          <c:tx>
            <c:strRef>
              <c:f>Sheet1!$I$7</c:f>
              <c:strCache>
                <c:ptCount val="1"/>
                <c:pt idx="0">
                  <c:v>Control</c:v>
                </c:pt>
              </c:strCache>
            </c:strRef>
          </c:tx>
          <c:spPr>
            <a:solidFill>
              <a:schemeClr val="accent4"/>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Sheet1!$K$3</c:f>
              <c:strCache>
                <c:ptCount val="1"/>
                <c:pt idx="0">
                  <c:v>24-hr</c:v>
                </c:pt>
              </c:strCache>
            </c:strRef>
          </c:cat>
          <c:val>
            <c:numRef>
              <c:f>Sheet1!$K$7</c:f>
              <c:numCache>
                <c:formatCode>0.00</c:formatCode>
                <c:ptCount val="1"/>
                <c:pt idx="0">
                  <c:v>10.41</c:v>
                </c:pt>
              </c:numCache>
            </c:numRef>
          </c:val>
        </c:ser>
        <c:dLbls>
          <c:showVal val="1"/>
        </c:dLbls>
        <c:gapWidth val="219"/>
        <c:overlap val="-27"/>
        <c:axId val="100541952"/>
        <c:axId val="100543488"/>
      </c:barChart>
      <c:catAx>
        <c:axId val="10054195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543488"/>
        <c:crosses val="autoZero"/>
        <c:auto val="1"/>
        <c:lblAlgn val="ctr"/>
        <c:lblOffset val="100"/>
      </c:catAx>
      <c:valAx>
        <c:axId val="10054348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up PNP</a:t>
                </a:r>
              </a:p>
            </c:rich>
          </c:tx>
          <c:layout/>
          <c:spPr>
            <a:noFill/>
            <a:ln>
              <a:noFill/>
            </a:ln>
            <a:effectLst/>
          </c:spPr>
        </c:title>
        <c:numFmt formatCode="0.00"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541952"/>
        <c:crosses val="autoZero"/>
        <c:crossBetween val="between"/>
      </c:valAx>
      <c:spPr>
        <a:noFill/>
        <a:ln>
          <a:noFill/>
        </a:ln>
        <a:effectLst/>
      </c:spPr>
    </c:plotArea>
    <c:legend>
      <c:legendPos val="r"/>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a:noFill/>
    </a:ln>
    <a:effectLst/>
  </c:spPr>
  <c:txPr>
    <a:bodyPr/>
    <a:lstStyle/>
    <a:p>
      <a:pPr>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Week 3 Effect of  4-methylcyclohexylmethanol on Glucosidase Enzyme </a:t>
            </a:r>
          </a:p>
        </c:rich>
      </c:tx>
      <c:layout/>
      <c:spPr>
        <a:noFill/>
        <a:ln>
          <a:noFill/>
        </a:ln>
        <a:effectLst/>
      </c:spPr>
    </c:title>
    <c:plotArea>
      <c:layout/>
      <c:barChart>
        <c:barDir val="col"/>
        <c:grouping val="clustered"/>
        <c:ser>
          <c:idx val="0"/>
          <c:order val="0"/>
          <c:tx>
            <c:strRef>
              <c:f>Sheet1!$I$4</c:f>
              <c:strCache>
                <c:ptCount val="1"/>
                <c:pt idx="0">
                  <c:v>5</c:v>
                </c:pt>
              </c:strCache>
            </c:strRef>
          </c:tx>
          <c:spPr>
            <a:solidFill>
              <a:schemeClr val="accent1"/>
            </a:solidFill>
            <a:ln>
              <a:noFill/>
            </a:ln>
            <a:effectLst/>
          </c:spPr>
          <c:dLbls>
            <c:dLbl>
              <c:idx val="0"/>
              <c:layout/>
              <c:tx>
                <c:rich>
                  <a:bodyPr/>
                  <a:lstStyle/>
                  <a:p>
                    <a:r>
                      <a:rPr lang="en-US"/>
                      <a:t>b</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c:f>
              <c:strCache>
                <c:ptCount val="1"/>
                <c:pt idx="0">
                  <c:v>Week 3</c:v>
                </c:pt>
              </c:strCache>
            </c:strRef>
          </c:cat>
          <c:val>
            <c:numRef>
              <c:f>Sheet1!$N$4</c:f>
              <c:numCache>
                <c:formatCode>0.00</c:formatCode>
                <c:ptCount val="1"/>
                <c:pt idx="0">
                  <c:v>20.2</c:v>
                </c:pt>
              </c:numCache>
            </c:numRef>
          </c:val>
        </c:ser>
        <c:ser>
          <c:idx val="1"/>
          <c:order val="1"/>
          <c:tx>
            <c:strRef>
              <c:f>Sheet1!$I$5</c:f>
              <c:strCache>
                <c:ptCount val="1"/>
                <c:pt idx="0">
                  <c:v>15</c:v>
                </c:pt>
              </c:strCache>
            </c:strRef>
          </c:tx>
          <c:spPr>
            <a:solidFill>
              <a:schemeClr val="accent2"/>
            </a:solidFill>
            <a:ln>
              <a:noFill/>
            </a:ln>
            <a:effectLst/>
          </c:spPr>
          <c:dLbls>
            <c:dLbl>
              <c:idx val="0"/>
              <c:layout/>
              <c:tx>
                <c:rich>
                  <a:bodyPr/>
                  <a:lstStyle/>
                  <a:p>
                    <a:r>
                      <a:rPr lang="en-US"/>
                      <a:t>b</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c:f>
              <c:strCache>
                <c:ptCount val="1"/>
                <c:pt idx="0">
                  <c:v>Week 3</c:v>
                </c:pt>
              </c:strCache>
            </c:strRef>
          </c:cat>
          <c:val>
            <c:numRef>
              <c:f>Sheet1!$N$5</c:f>
              <c:numCache>
                <c:formatCode>0.00</c:formatCode>
                <c:ptCount val="1"/>
                <c:pt idx="0">
                  <c:v>20.630000000000003</c:v>
                </c:pt>
              </c:numCache>
            </c:numRef>
          </c:val>
        </c:ser>
        <c:ser>
          <c:idx val="2"/>
          <c:order val="2"/>
          <c:tx>
            <c:strRef>
              <c:f>Sheet1!$I$6</c:f>
              <c:strCache>
                <c:ptCount val="1"/>
                <c:pt idx="0">
                  <c:v>25</c:v>
                </c:pt>
              </c:strCache>
            </c:strRef>
          </c:tx>
          <c:spPr>
            <a:solidFill>
              <a:schemeClr val="accent3"/>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c:f>
              <c:strCache>
                <c:ptCount val="1"/>
                <c:pt idx="0">
                  <c:v>Week 3</c:v>
                </c:pt>
              </c:strCache>
            </c:strRef>
          </c:cat>
          <c:val>
            <c:numRef>
              <c:f>Sheet1!$N$6</c:f>
              <c:numCache>
                <c:formatCode>0.00</c:formatCode>
                <c:ptCount val="1"/>
                <c:pt idx="0">
                  <c:v>23.37</c:v>
                </c:pt>
              </c:numCache>
            </c:numRef>
          </c:val>
        </c:ser>
        <c:ser>
          <c:idx val="3"/>
          <c:order val="3"/>
          <c:tx>
            <c:strRef>
              <c:f>Sheet1!$I$7</c:f>
              <c:strCache>
                <c:ptCount val="1"/>
                <c:pt idx="0">
                  <c:v>Control</c:v>
                </c:pt>
              </c:strCache>
            </c:strRef>
          </c:tx>
          <c:spPr>
            <a:solidFill>
              <a:schemeClr val="accent4"/>
            </a:solidFill>
            <a:ln>
              <a:noFill/>
            </a:ln>
            <a:effectLst/>
          </c:spPr>
          <c:dLbls>
            <c:dLbl>
              <c:idx val="0"/>
              <c:layout/>
              <c:tx>
                <c:rich>
                  <a:bodyPr/>
                  <a:lstStyle/>
                  <a:p>
                    <a:r>
                      <a:rPr lang="en-US"/>
                      <a:t>c</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c:f>
              <c:strCache>
                <c:ptCount val="1"/>
                <c:pt idx="0">
                  <c:v>Week 3</c:v>
                </c:pt>
              </c:strCache>
            </c:strRef>
          </c:cat>
          <c:val>
            <c:numRef>
              <c:f>Sheet1!$N$7</c:f>
              <c:numCache>
                <c:formatCode>0.00</c:formatCode>
                <c:ptCount val="1"/>
                <c:pt idx="0">
                  <c:v>15.99</c:v>
                </c:pt>
              </c:numCache>
            </c:numRef>
          </c:val>
        </c:ser>
        <c:dLbls>
          <c:showVal val="1"/>
        </c:dLbls>
        <c:gapWidth val="219"/>
        <c:overlap val="-27"/>
        <c:axId val="100740096"/>
        <c:axId val="100774656"/>
      </c:barChart>
      <c:catAx>
        <c:axId val="10074009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774656"/>
        <c:crosses val="autoZero"/>
        <c:auto val="1"/>
        <c:lblAlgn val="ctr"/>
        <c:lblOffset val="100"/>
      </c:catAx>
      <c:valAx>
        <c:axId val="10077465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ug PNP</a:t>
                </a:r>
              </a:p>
            </c:rich>
          </c:tx>
          <c:layout/>
          <c:spPr>
            <a:noFill/>
            <a:ln>
              <a:noFill/>
            </a:ln>
            <a:effectLst/>
          </c:spPr>
        </c:title>
        <c:numFmt formatCode="0.00"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740096"/>
        <c:crosses val="autoZero"/>
        <c:crossBetween val="between"/>
      </c:valAx>
      <c:spPr>
        <a:solidFill>
          <a:schemeClr val="bg1"/>
        </a:solidFill>
        <a:ln>
          <a:noFill/>
        </a:ln>
        <a:effectLst/>
      </c:spPr>
    </c:plotArea>
    <c:legend>
      <c:legendPos val="r"/>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a:noFill/>
    </a:ln>
    <a:effectLst/>
  </c:spPr>
  <c:txPr>
    <a:bodyPr/>
    <a:lstStyle/>
    <a:p>
      <a:pPr>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Week 4 Effect of  4-methylcyclohexylmethanol on Glucosidase Enzyme </a:t>
            </a:r>
          </a:p>
        </c:rich>
      </c:tx>
      <c:layout/>
      <c:spPr>
        <a:noFill/>
        <a:ln>
          <a:noFill/>
        </a:ln>
        <a:effectLst/>
      </c:spPr>
    </c:title>
    <c:plotArea>
      <c:layout/>
      <c:barChart>
        <c:barDir val="col"/>
        <c:grouping val="clustered"/>
        <c:ser>
          <c:idx val="0"/>
          <c:order val="0"/>
          <c:tx>
            <c:strRef>
              <c:f>Sheet1!$I$4</c:f>
              <c:strCache>
                <c:ptCount val="1"/>
                <c:pt idx="0">
                  <c:v>5</c:v>
                </c:pt>
              </c:strCache>
            </c:strRef>
          </c:tx>
          <c:spPr>
            <a:solidFill>
              <a:schemeClr val="accent1"/>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Sheet1!$O$3</c:f>
              <c:strCache>
                <c:ptCount val="1"/>
                <c:pt idx="0">
                  <c:v>Week 4</c:v>
                </c:pt>
              </c:strCache>
            </c:strRef>
          </c:cat>
          <c:val>
            <c:numRef>
              <c:f>Sheet1!$O$4</c:f>
              <c:numCache>
                <c:formatCode>0.00</c:formatCode>
                <c:ptCount val="1"/>
                <c:pt idx="0">
                  <c:v>20.99</c:v>
                </c:pt>
              </c:numCache>
            </c:numRef>
          </c:val>
        </c:ser>
        <c:ser>
          <c:idx val="1"/>
          <c:order val="1"/>
          <c:tx>
            <c:strRef>
              <c:f>Sheet1!$I$5</c:f>
              <c:strCache>
                <c:ptCount val="1"/>
                <c:pt idx="0">
                  <c:v>15</c:v>
                </c:pt>
              </c:strCache>
            </c:strRef>
          </c:tx>
          <c:spPr>
            <a:solidFill>
              <a:schemeClr val="accent2"/>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Sheet1!$O$3</c:f>
              <c:strCache>
                <c:ptCount val="1"/>
                <c:pt idx="0">
                  <c:v>Week 4</c:v>
                </c:pt>
              </c:strCache>
            </c:strRef>
          </c:cat>
          <c:val>
            <c:numRef>
              <c:f>Sheet1!$O$5</c:f>
              <c:numCache>
                <c:formatCode>0.00</c:formatCode>
                <c:ptCount val="1"/>
                <c:pt idx="0">
                  <c:v>17.41</c:v>
                </c:pt>
              </c:numCache>
            </c:numRef>
          </c:val>
        </c:ser>
        <c:ser>
          <c:idx val="2"/>
          <c:order val="2"/>
          <c:tx>
            <c:strRef>
              <c:f>Sheet1!$I$6</c:f>
              <c:strCache>
                <c:ptCount val="1"/>
                <c:pt idx="0">
                  <c:v>25</c:v>
                </c:pt>
              </c:strCache>
            </c:strRef>
          </c:tx>
          <c:spPr>
            <a:solidFill>
              <a:schemeClr val="accent3"/>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Sheet1!$O$3</c:f>
              <c:strCache>
                <c:ptCount val="1"/>
                <c:pt idx="0">
                  <c:v>Week 4</c:v>
                </c:pt>
              </c:strCache>
            </c:strRef>
          </c:cat>
          <c:val>
            <c:numRef>
              <c:f>Sheet1!$O$6</c:f>
              <c:numCache>
                <c:formatCode>0.00</c:formatCode>
                <c:ptCount val="1"/>
                <c:pt idx="0">
                  <c:v>15.53</c:v>
                </c:pt>
              </c:numCache>
            </c:numRef>
          </c:val>
        </c:ser>
        <c:ser>
          <c:idx val="3"/>
          <c:order val="3"/>
          <c:tx>
            <c:strRef>
              <c:f>Sheet1!$I$7</c:f>
              <c:strCache>
                <c:ptCount val="1"/>
                <c:pt idx="0">
                  <c:v>Control</c:v>
                </c:pt>
              </c:strCache>
            </c:strRef>
          </c:tx>
          <c:spPr>
            <a:solidFill>
              <a:schemeClr val="accent4"/>
            </a:solidFill>
            <a:ln>
              <a:noFill/>
            </a:ln>
            <a:effectLst/>
          </c:spPr>
          <c:dLbls>
            <c:dLbl>
              <c:idx val="0"/>
              <c:layout/>
              <c:tx>
                <c:rich>
                  <a:bodyPr/>
                  <a:lstStyle/>
                  <a:p>
                    <a:r>
                      <a:rPr lang="en-US"/>
                      <a:t>a</a:t>
                    </a:r>
                  </a:p>
                </c:rich>
              </c:tx>
              <c:dLblPos val="outEnd"/>
              <c:showVal val="1"/>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Sheet1!$O$3</c:f>
              <c:strCache>
                <c:ptCount val="1"/>
                <c:pt idx="0">
                  <c:v>Week 4</c:v>
                </c:pt>
              </c:strCache>
            </c:strRef>
          </c:cat>
          <c:val>
            <c:numRef>
              <c:f>Sheet1!$O$7</c:f>
              <c:numCache>
                <c:formatCode>0.00</c:formatCode>
                <c:ptCount val="1"/>
                <c:pt idx="0">
                  <c:v>15.18</c:v>
                </c:pt>
              </c:numCache>
            </c:numRef>
          </c:val>
        </c:ser>
        <c:dLbls>
          <c:showVal val="1"/>
        </c:dLbls>
        <c:gapWidth val="219"/>
        <c:overlap val="-27"/>
        <c:axId val="100643584"/>
        <c:axId val="100645120"/>
      </c:barChart>
      <c:catAx>
        <c:axId val="10064358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645120"/>
        <c:crosses val="autoZero"/>
        <c:auto val="1"/>
        <c:lblAlgn val="ctr"/>
        <c:lblOffset val="100"/>
      </c:catAx>
      <c:valAx>
        <c:axId val="100645120"/>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ug PNP</a:t>
                </a:r>
              </a:p>
            </c:rich>
          </c:tx>
          <c:layout/>
          <c:spPr>
            <a:noFill/>
            <a:ln>
              <a:noFill/>
            </a:ln>
            <a:effectLst/>
          </c:spPr>
        </c:title>
        <c:numFmt formatCode="0.00"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0643584"/>
        <c:crosses val="autoZero"/>
        <c:crossBetween val="between"/>
      </c:valAx>
      <c:spPr>
        <a:noFill/>
        <a:ln>
          <a:noFill/>
        </a:ln>
        <a:effectLst/>
      </c:spPr>
    </c:plotArea>
    <c:legend>
      <c:legendPos val="r"/>
      <c:layout/>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solidFill>
      <a:schemeClr val="bg1"/>
    </a:solidFill>
    <a:ln>
      <a:noFill/>
    </a:ln>
    <a:effectLst/>
  </c:spPr>
  <c:txPr>
    <a:bodyPr/>
    <a:lstStyle/>
    <a:p>
      <a:pPr>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11D06E-6046-401B-B71B-820E4CB7710F}" type="datetimeFigureOut">
              <a:rPr lang="en-US" smtClean="0"/>
              <a:pPr/>
              <a:t>4/20/2017</a:t>
            </a:fld>
            <a:endParaRPr lang="en-US" dirty="0"/>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700E2C-9422-44AC-8991-FF58B52FA7C7}" type="slidenum">
              <a:rPr lang="en-US" smtClean="0"/>
              <a:pPr/>
              <a:t>‹#›</a:t>
            </a:fld>
            <a:endParaRPr lang="en-US" dirty="0"/>
          </a:p>
        </p:txBody>
      </p:sp>
    </p:spTree>
    <p:extLst>
      <p:ext uri="{BB962C8B-B14F-4D97-AF65-F5344CB8AC3E}">
        <p14:creationId xmlns:p14="http://schemas.microsoft.com/office/powerpoint/2010/main" xmlns="" val="1203104215"/>
      </p:ext>
    </p:extLst>
  </p:cSld>
  <p:clrMap bg1="lt1" tx1="dk1" bg2="lt2" tx2="dk2" accent1="accent1" accent2="accent2" accent3="accent3" accent4="accent4" accent5="accent5" accent6="accent6" hlink="hlink" folHlink="folHlink"/>
  <p:notesStyle>
    <a:lvl1pPr marL="0" algn="l" defTabSz="5012200" rtl="0" eaLnBrk="1" latinLnBrk="0" hangingPunct="1">
      <a:defRPr sz="6400" kern="1200">
        <a:solidFill>
          <a:schemeClr val="tx1"/>
        </a:solidFill>
        <a:latin typeface="+mn-lt"/>
        <a:ea typeface="+mn-ea"/>
        <a:cs typeface="+mn-cs"/>
      </a:defRPr>
    </a:lvl1pPr>
    <a:lvl2pPr marL="2506097" algn="l" defTabSz="5012200" rtl="0" eaLnBrk="1" latinLnBrk="0" hangingPunct="1">
      <a:defRPr sz="6400" kern="1200">
        <a:solidFill>
          <a:schemeClr val="tx1"/>
        </a:solidFill>
        <a:latin typeface="+mn-lt"/>
        <a:ea typeface="+mn-ea"/>
        <a:cs typeface="+mn-cs"/>
      </a:defRPr>
    </a:lvl2pPr>
    <a:lvl3pPr marL="5012200" algn="l" defTabSz="5012200" rtl="0" eaLnBrk="1" latinLnBrk="0" hangingPunct="1">
      <a:defRPr sz="6400" kern="1200">
        <a:solidFill>
          <a:schemeClr val="tx1"/>
        </a:solidFill>
        <a:latin typeface="+mn-lt"/>
        <a:ea typeface="+mn-ea"/>
        <a:cs typeface="+mn-cs"/>
      </a:defRPr>
    </a:lvl3pPr>
    <a:lvl4pPr marL="7518297" algn="l" defTabSz="5012200" rtl="0" eaLnBrk="1" latinLnBrk="0" hangingPunct="1">
      <a:defRPr sz="6400" kern="1200">
        <a:solidFill>
          <a:schemeClr val="tx1"/>
        </a:solidFill>
        <a:latin typeface="+mn-lt"/>
        <a:ea typeface="+mn-ea"/>
        <a:cs typeface="+mn-cs"/>
      </a:defRPr>
    </a:lvl4pPr>
    <a:lvl5pPr marL="10024400" algn="l" defTabSz="5012200" rtl="0" eaLnBrk="1" latinLnBrk="0" hangingPunct="1">
      <a:defRPr sz="6400" kern="1200">
        <a:solidFill>
          <a:schemeClr val="tx1"/>
        </a:solidFill>
        <a:latin typeface="+mn-lt"/>
        <a:ea typeface="+mn-ea"/>
        <a:cs typeface="+mn-cs"/>
      </a:defRPr>
    </a:lvl5pPr>
    <a:lvl6pPr marL="12530492" algn="l" defTabSz="5012200" rtl="0" eaLnBrk="1" latinLnBrk="0" hangingPunct="1">
      <a:defRPr sz="6400" kern="1200">
        <a:solidFill>
          <a:schemeClr val="tx1"/>
        </a:solidFill>
        <a:latin typeface="+mn-lt"/>
        <a:ea typeface="+mn-ea"/>
        <a:cs typeface="+mn-cs"/>
      </a:defRPr>
    </a:lvl6pPr>
    <a:lvl7pPr marL="15036590" algn="l" defTabSz="5012200" rtl="0" eaLnBrk="1" latinLnBrk="0" hangingPunct="1">
      <a:defRPr sz="6400" kern="1200">
        <a:solidFill>
          <a:schemeClr val="tx1"/>
        </a:solidFill>
        <a:latin typeface="+mn-lt"/>
        <a:ea typeface="+mn-ea"/>
        <a:cs typeface="+mn-cs"/>
      </a:defRPr>
    </a:lvl7pPr>
    <a:lvl8pPr marL="17542692" algn="l" defTabSz="5012200" rtl="0" eaLnBrk="1" latinLnBrk="0" hangingPunct="1">
      <a:defRPr sz="6400" kern="1200">
        <a:solidFill>
          <a:schemeClr val="tx1"/>
        </a:solidFill>
        <a:latin typeface="+mn-lt"/>
        <a:ea typeface="+mn-ea"/>
        <a:cs typeface="+mn-cs"/>
      </a:defRPr>
    </a:lvl8pPr>
    <a:lvl9pPr marL="20048790" algn="l" defTabSz="5012200" rtl="0" eaLnBrk="1" latinLnBrk="0" hangingPunct="1">
      <a:defRPr sz="6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9" y="29850539"/>
            <a:ext cx="43925228"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501472" tIns="250738" rIns="501472" bIns="250738" anchor="ctr"/>
          <a:lstStyle>
            <a:extLst/>
          </a:lstStyle>
          <a:p>
            <a:pPr algn="ctr" eaLnBrk="1" latinLnBrk="0" hangingPunct="1"/>
            <a:endParaRPr kumimoji="0" lang="en-US" dirty="0"/>
          </a:p>
        </p:txBody>
      </p:sp>
      <p:sp>
        <p:nvSpPr>
          <p:cNvPr id="9" name="Title 8"/>
          <p:cNvSpPr>
            <a:spLocks noGrp="1"/>
          </p:cNvSpPr>
          <p:nvPr>
            <p:ph type="ctrTitle"/>
          </p:nvPr>
        </p:nvSpPr>
        <p:spPr>
          <a:xfrm>
            <a:off x="3291840" y="11216660"/>
            <a:ext cx="37307520" cy="11710470"/>
          </a:xfrm>
        </p:spPr>
        <p:txBody>
          <a:bodyPr vert="horz" anchor="b">
            <a:normAutofit/>
            <a:scene3d>
              <a:camera prst="orthographicFront"/>
              <a:lightRig rig="soft" dir="t"/>
            </a:scene3d>
            <a:sp3d prstMaterial="softEdge">
              <a:bevelT w="25400" h="25400"/>
            </a:sp3d>
          </a:bodyPr>
          <a:lstStyle>
            <a:lvl1pPr algn="r">
              <a:defRPr sz="261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3291840" y="23114284"/>
            <a:ext cx="37307520" cy="7678108"/>
          </a:xfrm>
        </p:spPr>
        <p:txBody>
          <a:bodyPr lIns="250738" rIns="250738"/>
          <a:lstStyle>
            <a:lvl1pPr marL="0" marR="351030" indent="0" algn="r">
              <a:buNone/>
              <a:defRPr>
                <a:solidFill>
                  <a:schemeClr val="tx2"/>
                </a:solidFill>
              </a:defRPr>
            </a:lvl1pPr>
            <a:lvl2pPr marL="2507363" indent="0" algn="ctr">
              <a:buNone/>
            </a:lvl2pPr>
            <a:lvl3pPr marL="5014735" indent="0" algn="ctr">
              <a:buNone/>
            </a:lvl3pPr>
            <a:lvl4pPr marL="7522098" indent="0" algn="ctr">
              <a:buNone/>
            </a:lvl4pPr>
            <a:lvl5pPr marL="10029465" indent="0" algn="ctr">
              <a:buNone/>
            </a:lvl5pPr>
            <a:lvl6pPr marL="12536833" indent="0" algn="ctr">
              <a:buNone/>
            </a:lvl6pPr>
            <a:lvl7pPr marL="15044196" indent="0" algn="ctr">
              <a:buNone/>
            </a:lvl7pPr>
            <a:lvl8pPr marL="17551563" indent="0" algn="ctr">
              <a:buNone/>
            </a:lvl8pPr>
            <a:lvl9pPr marL="20058931" indent="0" algn="ctr">
              <a:buNone/>
            </a:lvl9pPr>
            <a:extLst/>
          </a:lstStyle>
          <a:p>
            <a:r>
              <a:rPr kumimoji="0" lang="en-US" smtClean="0"/>
              <a:t>Click to edit Master subtitle style</a:t>
            </a:r>
            <a:endParaRPr kumimoji="0" lang="en-US"/>
          </a:p>
        </p:txBody>
      </p:sp>
      <p:grpSp>
        <p:nvGrpSpPr>
          <p:cNvPr id="2" name="Group 1"/>
          <p:cNvGrpSpPr/>
          <p:nvPr/>
        </p:nvGrpSpPr>
        <p:grpSpPr>
          <a:xfrm>
            <a:off x="-18070" y="31699208"/>
            <a:ext cx="43909274" cy="12237363"/>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B812ED5-E33A-4471-8DBA-51116A44050B}" type="datetimeFigureOut">
              <a:rPr lang="en-US" smtClean="0"/>
              <a:pPr/>
              <a:t>4/20/2017</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D1C89FA-C9B4-4459-A096-4D9E1BC774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194560" y="9480508"/>
            <a:ext cx="39502080" cy="280708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851263" y="1757698"/>
            <a:ext cx="8531856" cy="35793668"/>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194560" y="1757706"/>
            <a:ext cx="30358080" cy="3579366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467407" y="6782157"/>
            <a:ext cx="37307520" cy="11704320"/>
          </a:xfrm>
        </p:spPr>
        <p:txBody>
          <a:bodyPr vert="horz" anchor="b">
            <a:normAutofit/>
            <a:scene3d>
              <a:camera prst="orthographicFront"/>
              <a:lightRig rig="soft" dir="t"/>
            </a:scene3d>
            <a:sp3d prstMaterial="softEdge">
              <a:bevelT w="25400" h="25400"/>
            </a:sp3d>
          </a:bodyPr>
          <a:lstStyle>
            <a:lvl1pPr algn="r">
              <a:buNone/>
              <a:defRPr sz="261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8829021" y="18762966"/>
            <a:ext cx="21945600" cy="9311283"/>
          </a:xfrm>
        </p:spPr>
        <p:txBody>
          <a:bodyPr lIns="501472" rIns="501472" anchor="t"/>
          <a:lstStyle>
            <a:lvl1pPr marL="0" indent="0" algn="l">
              <a:buNone/>
              <a:defRPr sz="12800">
                <a:solidFill>
                  <a:schemeClr val="tx1"/>
                </a:solidFill>
              </a:defRPr>
            </a:lvl1pPr>
            <a:lvl2pPr>
              <a:buNone/>
              <a:defRPr sz="9800">
                <a:solidFill>
                  <a:schemeClr val="tx1">
                    <a:tint val="75000"/>
                  </a:schemeClr>
                </a:solidFill>
              </a:defRPr>
            </a:lvl2pPr>
            <a:lvl3pPr>
              <a:buNone/>
              <a:defRPr sz="8900">
                <a:solidFill>
                  <a:schemeClr val="tx1">
                    <a:tint val="75000"/>
                  </a:schemeClr>
                </a:solidFill>
              </a:defRPr>
            </a:lvl3pPr>
            <a:lvl4pPr>
              <a:buNone/>
              <a:defRPr sz="7900">
                <a:solidFill>
                  <a:schemeClr val="tx1">
                    <a:tint val="75000"/>
                  </a:schemeClr>
                </a:solidFill>
              </a:defRPr>
            </a:lvl4pPr>
            <a:lvl5pPr>
              <a:buNone/>
              <a:defRPr sz="79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7" name="Chevron 6"/>
          <p:cNvSpPr/>
          <p:nvPr/>
        </p:nvSpPr>
        <p:spPr>
          <a:xfrm>
            <a:off x="17456064" y="19235023"/>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472" tIns="250738" rIns="501472" bIns="250738" anchor="ctr"/>
          <a:lstStyle>
            <a:extLst/>
          </a:lstStyle>
          <a:p>
            <a:pPr algn="l" eaLnBrk="1" latinLnBrk="0" hangingPunct="1"/>
            <a:endParaRPr kumimoji="0" lang="en-US" dirty="0"/>
          </a:p>
        </p:txBody>
      </p:sp>
      <p:sp>
        <p:nvSpPr>
          <p:cNvPr id="8" name="Chevron 7"/>
          <p:cNvSpPr/>
          <p:nvPr/>
        </p:nvSpPr>
        <p:spPr>
          <a:xfrm>
            <a:off x="16561265" y="19235023"/>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472" tIns="250738" rIns="501472" bIns="250738"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194560" y="9480511"/>
            <a:ext cx="19385280" cy="28966165"/>
          </a:xfrm>
        </p:spPr>
        <p:txBody>
          <a:bodyPr/>
          <a:lstStyle>
            <a:lvl1pPr>
              <a:defRPr sz="15300"/>
            </a:lvl1pPr>
            <a:lvl2pPr>
              <a:defRPr sz="13300"/>
            </a:lvl2pPr>
            <a:lvl3pPr>
              <a:defRPr sz="10800"/>
            </a:lvl3pPr>
            <a:lvl4pPr>
              <a:defRPr sz="9800"/>
            </a:lvl4pPr>
            <a:lvl5pPr>
              <a:defRPr sz="9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22311360" y="9480511"/>
            <a:ext cx="19385280" cy="28966165"/>
          </a:xfrm>
        </p:spPr>
        <p:txBody>
          <a:bodyPr/>
          <a:lstStyle>
            <a:lvl1pPr>
              <a:defRPr sz="15300"/>
            </a:lvl1pPr>
            <a:lvl2pPr>
              <a:defRPr sz="13300"/>
            </a:lvl2pPr>
            <a:lvl3pPr>
              <a:defRPr sz="10800"/>
            </a:lvl3pPr>
            <a:lvl4pPr>
              <a:defRPr sz="9800"/>
            </a:lvl4pPr>
            <a:lvl5pPr>
              <a:defRPr sz="9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0" y="1747522"/>
            <a:ext cx="39502080" cy="73152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194567" y="34625280"/>
            <a:ext cx="19392903" cy="4876800"/>
          </a:xfrm>
          <a:solidFill>
            <a:schemeClr val="accent1"/>
          </a:solidFill>
          <a:ln w="9652">
            <a:solidFill>
              <a:schemeClr val="accent1"/>
            </a:solidFill>
            <a:miter lim="800000"/>
          </a:ln>
        </p:spPr>
        <p:txBody>
          <a:bodyPr lIns="1002948" anchor="ctr"/>
          <a:lstStyle>
            <a:lvl1pPr marL="0" indent="0">
              <a:buNone/>
              <a:defRPr sz="13300" b="0">
                <a:solidFill>
                  <a:schemeClr val="bg1"/>
                </a:solidFill>
              </a:defRPr>
            </a:lvl1pPr>
            <a:lvl2pPr>
              <a:buNone/>
              <a:defRPr sz="10800" b="1"/>
            </a:lvl2pPr>
            <a:lvl3pPr>
              <a:buNone/>
              <a:defRPr sz="9800" b="1"/>
            </a:lvl3pPr>
            <a:lvl4pPr>
              <a:buNone/>
              <a:defRPr sz="8900" b="1"/>
            </a:lvl4pPr>
            <a:lvl5pPr>
              <a:buNone/>
              <a:defRPr sz="89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22296133" y="34625280"/>
            <a:ext cx="19400522" cy="4876800"/>
          </a:xfrm>
          <a:solidFill>
            <a:schemeClr val="accent1"/>
          </a:solidFill>
          <a:ln w="9652">
            <a:solidFill>
              <a:schemeClr val="accent1"/>
            </a:solidFill>
            <a:miter lim="800000"/>
          </a:ln>
        </p:spPr>
        <p:txBody>
          <a:bodyPr lIns="1002948" anchor="ctr"/>
          <a:lstStyle>
            <a:lvl1pPr marL="0" indent="0">
              <a:buNone/>
              <a:defRPr sz="13300" b="0">
                <a:solidFill>
                  <a:schemeClr val="bg1"/>
                </a:solidFill>
              </a:defRPr>
            </a:lvl1pPr>
            <a:lvl2pPr>
              <a:buNone/>
              <a:defRPr sz="10800" b="1"/>
            </a:lvl2pPr>
            <a:lvl3pPr>
              <a:buNone/>
              <a:defRPr sz="9800" b="1"/>
            </a:lvl3pPr>
            <a:lvl4pPr>
              <a:buNone/>
              <a:defRPr sz="8900" b="1"/>
            </a:lvl4pPr>
            <a:lvl5pPr>
              <a:buNone/>
              <a:defRPr sz="89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194567" y="9243493"/>
            <a:ext cx="19392903" cy="25227281"/>
          </a:xfrm>
          <a:ln>
            <a:noFill/>
            <a:prstDash val="sysDash"/>
            <a:miter lim="800000"/>
          </a:ln>
        </p:spPr>
        <p:txBody>
          <a:bodyPr/>
          <a:lstStyle>
            <a:lvl1pPr>
              <a:defRPr sz="13300"/>
            </a:lvl1pPr>
            <a:lvl2pPr>
              <a:defRPr sz="10800"/>
            </a:lvl2pPr>
            <a:lvl3pPr>
              <a:defRPr sz="9800"/>
            </a:lvl3pPr>
            <a:lvl4pPr>
              <a:defRPr sz="8900"/>
            </a:lvl4pPr>
            <a:lvl5pPr>
              <a:defRPr sz="89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96124" y="9243493"/>
            <a:ext cx="19400522" cy="25227281"/>
          </a:xfrm>
          <a:ln>
            <a:noFill/>
            <a:prstDash val="sysDash"/>
            <a:miter lim="800000"/>
          </a:ln>
        </p:spPr>
        <p:txBody>
          <a:bodyPr/>
          <a:lstStyle>
            <a:lvl1pPr>
              <a:spcBef>
                <a:spcPts val="0"/>
              </a:spcBef>
              <a:defRPr sz="13300"/>
            </a:lvl1pPr>
            <a:lvl2pPr>
              <a:defRPr sz="10800"/>
            </a:lvl2pPr>
            <a:lvl3pPr>
              <a:defRPr sz="9800"/>
            </a:lvl3pPr>
            <a:lvl4pPr>
              <a:defRPr sz="8900"/>
            </a:lvl4pPr>
            <a:lvl5pPr>
              <a:defRPr sz="89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B812ED5-E33A-4471-8DBA-51116A44050B}" type="datetimeFigureOut">
              <a:rPr lang="en-US" smtClean="0"/>
              <a:pPr/>
              <a:t>4/20/2017</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389120" y="31211520"/>
            <a:ext cx="35912527" cy="2926080"/>
          </a:xfrm>
        </p:spPr>
        <p:txBody>
          <a:bodyPr vert="horz" anchor="t">
            <a:noAutofit/>
            <a:sp3d prstMaterial="softEdge">
              <a:bevelT w="0" h="0"/>
            </a:sp3d>
          </a:bodyPr>
          <a:lstStyle>
            <a:lvl1pPr algn="r">
              <a:buNone/>
              <a:defRPr sz="138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21214086" y="34272655"/>
            <a:ext cx="19078041" cy="5852160"/>
          </a:xfrm>
        </p:spPr>
        <p:txBody>
          <a:bodyPr/>
          <a:lstStyle>
            <a:lvl1pPr marL="0" indent="0" algn="r">
              <a:buNone/>
              <a:defRPr sz="8900"/>
            </a:lvl1pPr>
            <a:lvl2pPr>
              <a:buNone/>
              <a:defRPr sz="6400"/>
            </a:lvl2pPr>
            <a:lvl3pPr>
              <a:buNone/>
              <a:defRPr sz="5400"/>
            </a:lvl3pPr>
            <a:lvl4pPr>
              <a:buNone/>
              <a:defRPr sz="4900"/>
            </a:lvl4pPr>
            <a:lvl5pPr>
              <a:buNone/>
              <a:defRPr sz="4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389126" y="1755648"/>
            <a:ext cx="35903001" cy="29260800"/>
          </a:xfrm>
        </p:spPr>
        <p:txBody>
          <a:bodyPr/>
          <a:lstStyle>
            <a:lvl1pPr>
              <a:defRPr sz="17700"/>
            </a:lvl1pPr>
            <a:lvl2pPr>
              <a:defRPr sz="15300"/>
            </a:lvl2pPr>
            <a:lvl3pPr>
              <a:defRPr sz="13300"/>
            </a:lvl3pPr>
            <a:lvl4pPr>
              <a:defRPr sz="10800"/>
            </a:lvl4pPr>
            <a:lvl5pPr>
              <a:defRPr sz="10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32289753" y="41010844"/>
            <a:ext cx="9217152" cy="2340864"/>
          </a:xfrm>
        </p:spPr>
        <p:txBody>
          <a:bodyPr/>
          <a:lstStyle>
            <a:extLst/>
          </a:lstStyle>
          <a:p>
            <a:fld id="{CB812ED5-E33A-4471-8DBA-51116A44050B}" type="datetimeFigureOut">
              <a:rPr lang="en-US" smtClean="0"/>
              <a:pPr/>
              <a:t>4/20/2017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477913" y="34837782"/>
            <a:ext cx="34381440" cy="4148685"/>
          </a:xfrm>
          <a:noFill/>
        </p:spPr>
        <p:txBody>
          <a:bodyPr lIns="501472" tIns="0" rIns="501472" anchor="t"/>
          <a:lstStyle>
            <a:lvl1pPr marL="0" marR="100291" indent="0" algn="r">
              <a:buNone/>
              <a:defRPr sz="7900"/>
            </a:lvl1pPr>
            <a:lvl2pPr>
              <a:defRPr sz="6400"/>
            </a:lvl2pPr>
            <a:lvl3pPr>
              <a:defRPr sz="5400"/>
            </a:lvl3pPr>
            <a:lvl4pPr>
              <a:defRPr sz="4900"/>
            </a:lvl4pPr>
            <a:lvl5pPr>
              <a:defRPr sz="4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1097280" y="1215795"/>
            <a:ext cx="41696640" cy="28090368"/>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177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B812ED5-E33A-4471-8DBA-51116A44050B}" type="datetimeFigureOut">
              <a:rPr lang="en-US" smtClean="0"/>
              <a:pPr/>
              <a:t>4/20/2017</a:t>
            </a:fld>
            <a:endParaRPr lang="en-US" dirty="0"/>
          </a:p>
        </p:txBody>
      </p:sp>
      <p:sp>
        <p:nvSpPr>
          <p:cNvPr id="6" name="Footer Placeholder 5"/>
          <p:cNvSpPr>
            <a:spLocks noGrp="1"/>
          </p:cNvSpPr>
          <p:nvPr>
            <p:ph type="ftr" sz="quarter" idx="11"/>
          </p:nvPr>
        </p:nvSpPr>
        <p:spPr>
          <a:xfrm>
            <a:off x="21024351" y="41010844"/>
            <a:ext cx="11283268" cy="2336798"/>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D1C89FA-C9B4-4459-A096-4D9E1BC77450}" type="slidenum">
              <a:rPr lang="en-US" smtClean="0"/>
              <a:pPr/>
              <a:t>‹#›</a:t>
            </a:fld>
            <a:endParaRPr lang="en-US" dirty="0"/>
          </a:p>
        </p:txBody>
      </p:sp>
      <p:sp>
        <p:nvSpPr>
          <p:cNvPr id="2" name="Title 1"/>
          <p:cNvSpPr>
            <a:spLocks noGrp="1"/>
          </p:cNvSpPr>
          <p:nvPr>
            <p:ph type="title"/>
          </p:nvPr>
        </p:nvSpPr>
        <p:spPr>
          <a:xfrm>
            <a:off x="1097286" y="31136790"/>
            <a:ext cx="38762073" cy="3601101"/>
          </a:xfrm>
          <a:noFill/>
        </p:spPr>
        <p:txBody>
          <a:bodyPr anchor="t">
            <a:sp3d prstMaterial="softEdge"/>
          </a:bodyPr>
          <a:lstStyle>
            <a:lvl1pPr marR="0" algn="r">
              <a:buNone/>
              <a:defRPr sz="167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2396514" y="38047589"/>
            <a:ext cx="23714993" cy="589488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501472" tIns="250738" rIns="501472" bIns="250738" anchor="t" compatLnSpc="1"/>
          <a:lstStyle>
            <a:extLst/>
          </a:lstStyle>
          <a:p>
            <a:endParaRPr kumimoji="0" lang="en-US" dirty="0"/>
          </a:p>
        </p:txBody>
      </p:sp>
      <p:sp>
        <p:nvSpPr>
          <p:cNvPr id="9" name="Freeform 8"/>
          <p:cNvSpPr>
            <a:spLocks/>
          </p:cNvSpPr>
          <p:nvPr/>
        </p:nvSpPr>
        <p:spPr bwMode="auto">
          <a:xfrm>
            <a:off x="2331443" y="38009670"/>
            <a:ext cx="17714164" cy="597408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501472" tIns="250738" rIns="501472" bIns="250738" anchor="t" compatLnSpc="1"/>
          <a:lstStyle>
            <a:extLst/>
          </a:lstStyle>
          <a:p>
            <a:endParaRPr kumimoji="0" lang="en-US" dirty="0"/>
          </a:p>
        </p:txBody>
      </p:sp>
      <p:sp>
        <p:nvSpPr>
          <p:cNvPr id="10" name="Right Triangle 9"/>
          <p:cNvSpPr>
            <a:spLocks/>
          </p:cNvSpPr>
          <p:nvPr/>
        </p:nvSpPr>
        <p:spPr bwMode="auto">
          <a:xfrm>
            <a:off x="-28994" y="37064019"/>
            <a:ext cx="16331105" cy="6917557"/>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501472" tIns="250738" rIns="501472" bIns="250738" anchor="ctr" compatLnSpc="1"/>
          <a:lstStyle>
            <a:extLst/>
          </a:lstStyle>
          <a:p>
            <a:pPr algn="ctr" eaLnBrk="1" latinLnBrk="0" hangingPunct="1"/>
            <a:endParaRPr kumimoji="0" lang="en-US" dirty="0"/>
          </a:p>
        </p:txBody>
      </p:sp>
      <p:cxnSp>
        <p:nvCxnSpPr>
          <p:cNvPr id="11" name="Straight Connector 10"/>
          <p:cNvCxnSpPr/>
          <p:nvPr/>
        </p:nvCxnSpPr>
        <p:spPr>
          <a:xfrm>
            <a:off x="-44335" y="37041535"/>
            <a:ext cx="16346444" cy="694004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41587737" y="31926014"/>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472" tIns="250738" rIns="501472" bIns="250738" anchor="ctr"/>
          <a:lstStyle>
            <a:extLst/>
          </a:lstStyle>
          <a:p>
            <a:pPr algn="l" eaLnBrk="1" latinLnBrk="0" hangingPunct="1"/>
            <a:endParaRPr kumimoji="0" lang="en-US" dirty="0"/>
          </a:p>
        </p:txBody>
      </p:sp>
      <p:sp>
        <p:nvSpPr>
          <p:cNvPr id="13" name="Chevron 12"/>
          <p:cNvSpPr/>
          <p:nvPr/>
        </p:nvSpPr>
        <p:spPr>
          <a:xfrm>
            <a:off x="40692943" y="31926014"/>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472" tIns="250738" rIns="501472" bIns="250738"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2396514" y="38047589"/>
            <a:ext cx="23714993" cy="589488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501472" tIns="250738" rIns="501472" bIns="250738" anchor="t" compatLnSpc="1"/>
          <a:lstStyle>
            <a:extLst/>
          </a:lstStyle>
          <a:p>
            <a:endParaRPr kumimoji="0" lang="en-US" dirty="0"/>
          </a:p>
        </p:txBody>
      </p:sp>
      <p:sp>
        <p:nvSpPr>
          <p:cNvPr id="12" name="Freeform 11"/>
          <p:cNvSpPr>
            <a:spLocks/>
          </p:cNvSpPr>
          <p:nvPr/>
        </p:nvSpPr>
        <p:spPr bwMode="auto">
          <a:xfrm>
            <a:off x="2331443" y="38009670"/>
            <a:ext cx="17714164" cy="597408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501472" tIns="250738" rIns="501472" bIns="250738" anchor="t" compatLnSpc="1"/>
          <a:lstStyle>
            <a:extLst/>
          </a:lstStyle>
          <a:p>
            <a:endParaRPr kumimoji="0" lang="en-US" dirty="0"/>
          </a:p>
        </p:txBody>
      </p:sp>
      <p:sp>
        <p:nvSpPr>
          <p:cNvPr id="14" name="Right Triangle 13"/>
          <p:cNvSpPr>
            <a:spLocks/>
          </p:cNvSpPr>
          <p:nvPr/>
        </p:nvSpPr>
        <p:spPr bwMode="auto">
          <a:xfrm>
            <a:off x="-28994" y="37064019"/>
            <a:ext cx="16331105" cy="6917557"/>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501472" tIns="250738" rIns="501472" bIns="250738" anchor="ctr" compatLnSpc="1"/>
          <a:lstStyle>
            <a:extLst/>
          </a:lstStyle>
          <a:p>
            <a:pPr algn="ctr" eaLnBrk="1" latinLnBrk="0" hangingPunct="1"/>
            <a:endParaRPr kumimoji="0" lang="en-US" dirty="0"/>
          </a:p>
        </p:txBody>
      </p:sp>
      <p:cxnSp>
        <p:nvCxnSpPr>
          <p:cNvPr id="15" name="Straight Connector 14"/>
          <p:cNvCxnSpPr/>
          <p:nvPr/>
        </p:nvCxnSpPr>
        <p:spPr>
          <a:xfrm>
            <a:off x="-44335" y="37041535"/>
            <a:ext cx="16346444" cy="6940049"/>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194560" y="1757681"/>
            <a:ext cx="39502080" cy="7315200"/>
          </a:xfrm>
          <a:prstGeom prst="rect">
            <a:avLst/>
          </a:prstGeom>
        </p:spPr>
        <p:txBody>
          <a:bodyPr vert="horz" lIns="501472" tIns="250738" rIns="501472" bIns="250738"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2194560" y="9480511"/>
            <a:ext cx="39502080" cy="28966165"/>
          </a:xfrm>
          <a:prstGeom prst="rect">
            <a:avLst/>
          </a:prstGeom>
        </p:spPr>
        <p:txBody>
          <a:bodyPr vert="horz" lIns="501472" tIns="250738" rIns="501472" bIns="250738">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32289753" y="41010844"/>
            <a:ext cx="9217152" cy="2340864"/>
          </a:xfrm>
          <a:prstGeom prst="rect">
            <a:avLst/>
          </a:prstGeom>
        </p:spPr>
        <p:txBody>
          <a:bodyPr vert="horz" lIns="501472" tIns="250738" rIns="501472" bIns="250738" anchor="b"/>
          <a:lstStyle>
            <a:lvl1pPr algn="l" eaLnBrk="1" latinLnBrk="0" hangingPunct="1">
              <a:defRPr kumimoji="0" sz="5400">
                <a:solidFill>
                  <a:schemeClr val="tx1"/>
                </a:solidFill>
              </a:defRPr>
            </a:lvl1pPr>
            <a:extLst/>
          </a:lstStyle>
          <a:p>
            <a:fld id="{CB812ED5-E33A-4471-8DBA-51116A44050B}" type="datetimeFigureOut">
              <a:rPr lang="en-US" smtClean="0"/>
              <a:pPr/>
              <a:t>4/20/2017</a:t>
            </a:fld>
            <a:endParaRPr lang="en-US" dirty="0"/>
          </a:p>
        </p:txBody>
      </p:sp>
      <p:sp>
        <p:nvSpPr>
          <p:cNvPr id="22" name="Footer Placeholder 21"/>
          <p:cNvSpPr>
            <a:spLocks noGrp="1"/>
          </p:cNvSpPr>
          <p:nvPr>
            <p:ph type="ftr" sz="quarter" idx="3"/>
          </p:nvPr>
        </p:nvSpPr>
        <p:spPr>
          <a:xfrm>
            <a:off x="21024351" y="41010844"/>
            <a:ext cx="11283268" cy="2336798"/>
          </a:xfrm>
          <a:prstGeom prst="rect">
            <a:avLst/>
          </a:prstGeom>
        </p:spPr>
        <p:txBody>
          <a:bodyPr vert="horz" lIns="501472" tIns="250738" rIns="501472" bIns="250738" anchor="b"/>
          <a:lstStyle>
            <a:lvl1pPr algn="r" eaLnBrk="1" latinLnBrk="0" hangingPunct="1">
              <a:defRPr kumimoji="0" sz="54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41506905" y="41010844"/>
            <a:ext cx="1755648" cy="2336798"/>
          </a:xfrm>
          <a:prstGeom prst="rect">
            <a:avLst/>
          </a:prstGeom>
        </p:spPr>
        <p:txBody>
          <a:bodyPr vert="horz" lIns="501472" tIns="250738" rIns="501472" bIns="250738" anchor="b"/>
          <a:lstStyle>
            <a:lvl1pPr algn="r" eaLnBrk="1" latinLnBrk="0" hangingPunct="1">
              <a:defRPr kumimoji="0" sz="5400" b="0">
                <a:solidFill>
                  <a:schemeClr val="tx1"/>
                </a:solidFill>
              </a:defRPr>
            </a:lvl1pPr>
            <a:extLst/>
          </a:lstStyle>
          <a:p>
            <a:fld id="{9D1C89FA-C9B4-4459-A096-4D9E1BC7745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226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2005896" indent="-1404123" algn="l" rtl="0" eaLnBrk="1" latinLnBrk="0" hangingPunct="1">
        <a:spcBef>
          <a:spcPts val="2196"/>
        </a:spcBef>
        <a:spcAft>
          <a:spcPts val="0"/>
        </a:spcAft>
        <a:buClr>
          <a:schemeClr val="accent1"/>
        </a:buClr>
        <a:buSzPct val="68000"/>
        <a:buFont typeface="Wingdings 3"/>
        <a:buChar char=""/>
        <a:defRPr kumimoji="0" sz="14800" kern="1200">
          <a:solidFill>
            <a:schemeClr val="tx1"/>
          </a:solidFill>
          <a:latin typeface="+mn-lt"/>
          <a:ea typeface="+mn-ea"/>
          <a:cs typeface="+mn-cs"/>
        </a:defRPr>
      </a:lvl1pPr>
      <a:lvl2pPr marL="3410019" indent="-1253686" algn="l" rtl="0" eaLnBrk="1" latinLnBrk="0" hangingPunct="1">
        <a:spcBef>
          <a:spcPts val="1777"/>
        </a:spcBef>
        <a:buClr>
          <a:schemeClr val="accent1"/>
        </a:buClr>
        <a:buFont typeface="Verdana"/>
        <a:buChar char="◦"/>
        <a:defRPr kumimoji="0" sz="12800" kern="1200">
          <a:solidFill>
            <a:schemeClr val="tx1"/>
          </a:solidFill>
          <a:latin typeface="+mn-lt"/>
          <a:ea typeface="+mn-ea"/>
          <a:cs typeface="+mn-cs"/>
        </a:defRPr>
      </a:lvl2pPr>
      <a:lvl3pPr marL="4713846" indent="-1253686" algn="l" rtl="0" eaLnBrk="1" latinLnBrk="0" hangingPunct="1">
        <a:spcBef>
          <a:spcPts val="1920"/>
        </a:spcBef>
        <a:buClr>
          <a:schemeClr val="accent2"/>
        </a:buClr>
        <a:buSzPct val="100000"/>
        <a:buFont typeface="Wingdings 2"/>
        <a:buChar char=""/>
        <a:defRPr kumimoji="0" sz="11300" kern="1200">
          <a:solidFill>
            <a:schemeClr val="tx1"/>
          </a:solidFill>
          <a:latin typeface="+mn-lt"/>
          <a:ea typeface="+mn-ea"/>
          <a:cs typeface="+mn-cs"/>
        </a:defRPr>
      </a:lvl3pPr>
      <a:lvl4pPr marL="6268412" indent="-1253686" algn="l" rtl="0" eaLnBrk="1" latinLnBrk="0" hangingPunct="1">
        <a:spcBef>
          <a:spcPts val="1920"/>
        </a:spcBef>
        <a:buClr>
          <a:schemeClr val="accent2"/>
        </a:buClr>
        <a:buFont typeface="Wingdings 2"/>
        <a:buChar char=""/>
        <a:defRPr kumimoji="0" sz="10300" kern="1200">
          <a:solidFill>
            <a:schemeClr val="tx1"/>
          </a:solidFill>
          <a:latin typeface="+mn-lt"/>
          <a:ea typeface="+mn-ea"/>
          <a:cs typeface="+mn-cs"/>
        </a:defRPr>
      </a:lvl4pPr>
      <a:lvl5pPr marL="7522098" indent="-1253686" algn="l" rtl="0" eaLnBrk="1" latinLnBrk="0" hangingPunct="1">
        <a:spcBef>
          <a:spcPts val="1920"/>
        </a:spcBef>
        <a:buClr>
          <a:schemeClr val="accent2"/>
        </a:buClr>
        <a:buFont typeface="Wingdings 2"/>
        <a:buChar char=""/>
        <a:defRPr kumimoji="0" sz="9800" kern="1200">
          <a:solidFill>
            <a:schemeClr val="tx1"/>
          </a:solidFill>
          <a:latin typeface="+mn-lt"/>
          <a:ea typeface="+mn-ea"/>
          <a:cs typeface="+mn-cs"/>
        </a:defRPr>
      </a:lvl5pPr>
      <a:lvl6pPr marL="8775784" indent="-1253686" algn="l" rtl="0" eaLnBrk="1" latinLnBrk="0" hangingPunct="1">
        <a:spcBef>
          <a:spcPts val="1920"/>
        </a:spcBef>
        <a:buClr>
          <a:schemeClr val="accent3"/>
        </a:buClr>
        <a:buFont typeface="Wingdings 2"/>
        <a:buChar char=""/>
        <a:defRPr kumimoji="0" sz="9800" kern="1200">
          <a:solidFill>
            <a:schemeClr val="tx1"/>
          </a:solidFill>
          <a:latin typeface="+mn-lt"/>
          <a:ea typeface="+mn-ea"/>
          <a:cs typeface="+mn-cs"/>
        </a:defRPr>
      </a:lvl6pPr>
      <a:lvl7pPr marL="10029465" indent="-1253686" algn="l" rtl="0" eaLnBrk="1" latinLnBrk="0" hangingPunct="1">
        <a:spcBef>
          <a:spcPts val="1920"/>
        </a:spcBef>
        <a:buClr>
          <a:schemeClr val="accent3"/>
        </a:buClr>
        <a:buFont typeface="Wingdings 2"/>
        <a:buChar char=""/>
        <a:defRPr kumimoji="0" sz="8900" kern="1200">
          <a:solidFill>
            <a:schemeClr val="tx1"/>
          </a:solidFill>
          <a:latin typeface="+mn-lt"/>
          <a:ea typeface="+mn-ea"/>
          <a:cs typeface="+mn-cs"/>
        </a:defRPr>
      </a:lvl7pPr>
      <a:lvl8pPr marL="11283147" indent="-1253686" algn="l" rtl="0" eaLnBrk="1" latinLnBrk="0" hangingPunct="1">
        <a:spcBef>
          <a:spcPts val="1920"/>
        </a:spcBef>
        <a:buClr>
          <a:schemeClr val="accent3"/>
        </a:buClr>
        <a:buFont typeface="Wingdings 2"/>
        <a:buChar char=""/>
        <a:defRPr kumimoji="0" sz="8900" kern="1200">
          <a:solidFill>
            <a:schemeClr val="tx1"/>
          </a:solidFill>
          <a:latin typeface="+mn-lt"/>
          <a:ea typeface="+mn-ea"/>
          <a:cs typeface="+mn-cs"/>
        </a:defRPr>
      </a:lvl8pPr>
      <a:lvl9pPr marL="12536833" indent="-1253686" algn="l" rtl="0" eaLnBrk="1" latinLnBrk="0" hangingPunct="1">
        <a:spcBef>
          <a:spcPts val="1920"/>
        </a:spcBef>
        <a:buClr>
          <a:schemeClr val="accent3"/>
        </a:buClr>
        <a:buFont typeface="Wingdings 2"/>
        <a:buChar char=""/>
        <a:defRPr kumimoji="0" sz="89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2507363" algn="l" rtl="0" eaLnBrk="1" latinLnBrk="0" hangingPunct="1">
        <a:defRPr kumimoji="0" kern="1200">
          <a:solidFill>
            <a:schemeClr val="tx1"/>
          </a:solidFill>
          <a:latin typeface="+mn-lt"/>
          <a:ea typeface="+mn-ea"/>
          <a:cs typeface="+mn-cs"/>
        </a:defRPr>
      </a:lvl2pPr>
      <a:lvl3pPr marL="5014735" algn="l" rtl="0" eaLnBrk="1" latinLnBrk="0" hangingPunct="1">
        <a:defRPr kumimoji="0" kern="1200">
          <a:solidFill>
            <a:schemeClr val="tx1"/>
          </a:solidFill>
          <a:latin typeface="+mn-lt"/>
          <a:ea typeface="+mn-ea"/>
          <a:cs typeface="+mn-cs"/>
        </a:defRPr>
      </a:lvl3pPr>
      <a:lvl4pPr marL="7522098" algn="l" rtl="0" eaLnBrk="1" latinLnBrk="0" hangingPunct="1">
        <a:defRPr kumimoji="0" kern="1200">
          <a:solidFill>
            <a:schemeClr val="tx1"/>
          </a:solidFill>
          <a:latin typeface="+mn-lt"/>
          <a:ea typeface="+mn-ea"/>
          <a:cs typeface="+mn-cs"/>
        </a:defRPr>
      </a:lvl4pPr>
      <a:lvl5pPr marL="10029465" algn="l" rtl="0" eaLnBrk="1" latinLnBrk="0" hangingPunct="1">
        <a:defRPr kumimoji="0" kern="1200">
          <a:solidFill>
            <a:schemeClr val="tx1"/>
          </a:solidFill>
          <a:latin typeface="+mn-lt"/>
          <a:ea typeface="+mn-ea"/>
          <a:cs typeface="+mn-cs"/>
        </a:defRPr>
      </a:lvl5pPr>
      <a:lvl6pPr marL="12536833" algn="l" rtl="0" eaLnBrk="1" latinLnBrk="0" hangingPunct="1">
        <a:defRPr kumimoji="0" kern="1200">
          <a:solidFill>
            <a:schemeClr val="tx1"/>
          </a:solidFill>
          <a:latin typeface="+mn-lt"/>
          <a:ea typeface="+mn-ea"/>
          <a:cs typeface="+mn-cs"/>
        </a:defRPr>
      </a:lvl6pPr>
      <a:lvl7pPr marL="15044196" algn="l" rtl="0" eaLnBrk="1" latinLnBrk="0" hangingPunct="1">
        <a:defRPr kumimoji="0" kern="1200">
          <a:solidFill>
            <a:schemeClr val="tx1"/>
          </a:solidFill>
          <a:latin typeface="+mn-lt"/>
          <a:ea typeface="+mn-ea"/>
          <a:cs typeface="+mn-cs"/>
        </a:defRPr>
      </a:lvl7pPr>
      <a:lvl8pPr marL="17551563" algn="l" rtl="0" eaLnBrk="1" latinLnBrk="0" hangingPunct="1">
        <a:defRPr kumimoji="0" kern="1200">
          <a:solidFill>
            <a:schemeClr val="tx1"/>
          </a:solidFill>
          <a:latin typeface="+mn-lt"/>
          <a:ea typeface="+mn-ea"/>
          <a:cs typeface="+mn-cs"/>
        </a:defRPr>
      </a:lvl8pPr>
      <a:lvl9pPr marL="20058931"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13"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chart" Target="../charts/chart2.xml"/><Relationship Id="rId12"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hyperlink" Target="http://upload.wikimedia.org/wikipedia/en/e/ef/4-methylcyclohexylmethanol.png" TargetMode="External"/><Relationship Id="rId4" Type="http://schemas.openxmlformats.org/officeDocument/2006/relationships/hyperlink" Target="http://www.technology.org/2014/03/28/tests-elucidate-odor-properties-contaminants-affecting-west-virginia-residents/" TargetMode="External"/><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914408"/>
            <a:ext cx="42367200" cy="4114803"/>
          </a:xfrm>
          <a:ln w="19050">
            <a:solidFill>
              <a:schemeClr val="bg1"/>
            </a:solidFill>
          </a:ln>
        </p:spPr>
        <p:style>
          <a:lnRef idx="1">
            <a:schemeClr val="accent4"/>
          </a:lnRef>
          <a:fillRef idx="3">
            <a:schemeClr val="accent4"/>
          </a:fillRef>
          <a:effectRef idx="2">
            <a:schemeClr val="accent4"/>
          </a:effectRef>
          <a:fontRef idx="minor">
            <a:schemeClr val="lt1"/>
          </a:fontRef>
        </p:style>
        <p:txBody>
          <a:bodyPr>
            <a:normAutofit/>
          </a:bodyPr>
          <a:lstStyle/>
          <a:p>
            <a:pPr algn="ctr"/>
            <a:r>
              <a:rPr lang="en-US" sz="7400" dirty="0">
                <a:solidFill>
                  <a:schemeClr val="bg1"/>
                </a:solidFill>
                <a:effectLst/>
              </a:rPr>
              <a:t>THE FATE OF METHYLCYCLOHEXANE </a:t>
            </a:r>
            <a:r>
              <a:rPr lang="en-US" sz="7400" dirty="0" smtClean="0">
                <a:solidFill>
                  <a:schemeClr val="bg1"/>
                </a:solidFill>
                <a:effectLst/>
              </a:rPr>
              <a:t>METHANOL</a:t>
            </a:r>
            <a:br>
              <a:rPr lang="en-US" sz="7400" dirty="0" smtClean="0">
                <a:solidFill>
                  <a:schemeClr val="bg1"/>
                </a:solidFill>
                <a:effectLst/>
              </a:rPr>
            </a:br>
            <a:r>
              <a:rPr lang="en-US" sz="7400" dirty="0" smtClean="0">
                <a:solidFill>
                  <a:schemeClr val="bg1"/>
                </a:solidFill>
                <a:effectLst/>
              </a:rPr>
              <a:t> </a:t>
            </a:r>
            <a:r>
              <a:rPr lang="en-US" sz="7400" dirty="0">
                <a:solidFill>
                  <a:schemeClr val="bg1"/>
                </a:solidFill>
                <a:effectLst/>
              </a:rPr>
              <a:t>IN SOIL AND EFFECT ON ENZYME ACTIVITY</a:t>
            </a:r>
            <a:r>
              <a:rPr lang="en-US" sz="7400" dirty="0">
                <a:solidFill>
                  <a:schemeClr val="bg1"/>
                </a:solidFill>
              </a:rPr>
              <a:t/>
            </a:r>
            <a:br>
              <a:rPr lang="en-US" sz="7400" dirty="0">
                <a:solidFill>
                  <a:schemeClr val="bg1"/>
                </a:solidFill>
              </a:rPr>
            </a:br>
            <a:r>
              <a:rPr lang="en-US" sz="5900" dirty="0">
                <a:solidFill>
                  <a:schemeClr val="bg1"/>
                </a:solidFill>
                <a:effectLst/>
              </a:rPr>
              <a:t>W. </a:t>
            </a:r>
            <a:r>
              <a:rPr lang="en-US" sz="5900" dirty="0" smtClean="0">
                <a:solidFill>
                  <a:schemeClr val="bg1"/>
                </a:solidFill>
                <a:effectLst/>
              </a:rPr>
              <a:t>Doggett* </a:t>
            </a:r>
            <a:r>
              <a:rPr lang="en-US" sz="5900" dirty="0">
                <a:solidFill>
                  <a:schemeClr val="bg1"/>
                </a:solidFill>
                <a:effectLst/>
              </a:rPr>
              <a:t>and F. </a:t>
            </a:r>
            <a:r>
              <a:rPr lang="en-US" sz="5900" dirty="0" err="1">
                <a:solidFill>
                  <a:schemeClr val="bg1"/>
                </a:solidFill>
                <a:effectLst/>
              </a:rPr>
              <a:t>Eivazi</a:t>
            </a:r>
            <a:r>
              <a:rPr lang="en-US" sz="5900" dirty="0">
                <a:solidFill>
                  <a:schemeClr val="bg1"/>
                </a:solidFill>
                <a:effectLst/>
              </a:rPr>
              <a:t>, Department of  Agriculture and Environmental Sciences, Lincoln University in Missouri</a:t>
            </a:r>
            <a:endParaRPr lang="en-US" sz="5900" dirty="0">
              <a:solidFill>
                <a:schemeClr val="bg1"/>
              </a:solidFill>
            </a:endParaRPr>
          </a:p>
        </p:txBody>
      </p:sp>
      <p:sp>
        <p:nvSpPr>
          <p:cNvPr id="4" name="TextBox 3"/>
          <p:cNvSpPr txBox="1"/>
          <p:nvPr/>
        </p:nvSpPr>
        <p:spPr>
          <a:xfrm>
            <a:off x="838198" y="5791200"/>
            <a:ext cx="21945600" cy="7140346"/>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ABSTRACT</a:t>
            </a:r>
          </a:p>
          <a:p>
            <a:pPr algn="just"/>
            <a:r>
              <a:rPr lang="en-US" sz="3000" b="1" dirty="0" err="1">
                <a:latin typeface="Arial" panose="020B0604020202020204" pitchFamily="34" charset="0"/>
                <a:cs typeface="Arial" panose="020B0604020202020204" pitchFamily="34" charset="0"/>
              </a:rPr>
              <a:t>Methylcyclohexane</a:t>
            </a:r>
            <a:r>
              <a:rPr lang="en-US" sz="3000" b="1" dirty="0">
                <a:latin typeface="Arial" panose="020B0604020202020204" pitchFamily="34" charset="0"/>
                <a:cs typeface="Arial" panose="020B0604020202020204" pitchFamily="34" charset="0"/>
              </a:rPr>
              <a:t> methanol (MCHM) is the chemical that leaked into the Elk River, in Charlestown, West Virginia on the 9</a:t>
            </a:r>
            <a:r>
              <a:rPr lang="en-US" sz="3000" b="1" baseline="30000" dirty="0">
                <a:latin typeface="Arial" panose="020B0604020202020204" pitchFamily="34" charset="0"/>
                <a:cs typeface="Arial" panose="020B0604020202020204" pitchFamily="34" charset="0"/>
              </a:rPr>
              <a:t>th</a:t>
            </a:r>
            <a:r>
              <a:rPr lang="en-US" sz="3000" b="1" dirty="0">
                <a:latin typeface="Arial" panose="020B0604020202020204" pitchFamily="34" charset="0"/>
                <a:cs typeface="Arial" panose="020B0604020202020204" pitchFamily="34" charset="0"/>
              </a:rPr>
              <a:t> of January, 2014, causing state of emergency called for use of drinking water contaminated with the chemical. </a:t>
            </a:r>
            <a:r>
              <a:rPr lang="en-US" sz="3000" b="1" dirty="0" err="1">
                <a:latin typeface="Arial" panose="020B0604020202020204" pitchFamily="34" charset="0"/>
                <a:cs typeface="Arial" panose="020B0604020202020204" pitchFamily="34" charset="0"/>
              </a:rPr>
              <a:t>Methylcyclohexane</a:t>
            </a:r>
            <a:r>
              <a:rPr lang="en-US" sz="3000" b="1" dirty="0">
                <a:latin typeface="Arial" panose="020B0604020202020204" pitchFamily="34" charset="0"/>
                <a:cs typeface="Arial" panose="020B0604020202020204" pitchFamily="34" charset="0"/>
              </a:rPr>
              <a:t> methanol is an organic compound classified as a saturated higher alicyclic primary alcohol. It is commonly used in air fresheners and as frothing agent for coal processing and cleaning. The full toxicity of this chemical to humans was unknown at the time of spill and there is still lack of information on exact toxic effects of the crude MCHM. In a recent study it was determined that the MCHM can cause damage to human DNA and potentially cause cancer and reproductive problems. Soils are ultimate recipient of all kinds of contaminates from different sources. There is a need to study and investigate the properties of the MCHM in water and soil especially with the crude MCHM. If released to soil, MCHM is expected to have very high mobility. Volatilization from moist soil surfaces is expected to be an important fate process. To determine toxicity of this chemical on soil biological properties, we measured </a:t>
            </a:r>
            <a:r>
              <a:rPr lang="en-US" sz="3000" b="1" dirty="0" smtClean="0">
                <a:latin typeface="Arial" panose="020B0604020202020204" pitchFamily="34" charset="0"/>
                <a:cs typeface="Arial" panose="020B0604020202020204" pitchFamily="34" charset="0"/>
              </a:rPr>
              <a:t>beta-glucosidase </a:t>
            </a:r>
            <a:r>
              <a:rPr lang="en-US" sz="3000" b="1" dirty="0">
                <a:latin typeface="Arial" panose="020B0604020202020204" pitchFamily="34" charset="0"/>
                <a:cs typeface="Arial" panose="020B0604020202020204" pitchFamily="34" charset="0"/>
              </a:rPr>
              <a:t>activities in soil treated with different rates and incubated for periods of one hour to 4-weeks. Results indicated that in short term enzyme </a:t>
            </a:r>
            <a:r>
              <a:rPr lang="en-US" sz="3000" b="1" dirty="0" smtClean="0">
                <a:latin typeface="Arial" panose="020B0604020202020204" pitchFamily="34" charset="0"/>
                <a:cs typeface="Arial" panose="020B0604020202020204" pitchFamily="34" charset="0"/>
              </a:rPr>
              <a:t>activity was inhibited </a:t>
            </a:r>
            <a:r>
              <a:rPr lang="en-US" sz="3000" b="1" dirty="0">
                <a:latin typeface="Arial" panose="020B0604020202020204" pitchFamily="34" charset="0"/>
                <a:cs typeface="Arial" panose="020B0604020202020204" pitchFamily="34" charset="0"/>
              </a:rPr>
              <a:t>by MCHM.</a:t>
            </a:r>
          </a:p>
          <a:p>
            <a:pPr algn="just"/>
            <a:endParaRPr lang="en-US" sz="3900" dirty="0"/>
          </a:p>
        </p:txBody>
      </p:sp>
      <p:pic>
        <p:nvPicPr>
          <p:cNvPr id="13" name="Picture 2" descr="C:\Users\Lustaff\Desktop\William\Publications\Pictures\LU_LINCOLN0816 (1).jpg"/>
          <p:cNvPicPr>
            <a:picLocks noChangeAspect="1" noChangeArrowheads="1"/>
          </p:cNvPicPr>
          <p:nvPr/>
        </p:nvPicPr>
        <p:blipFill>
          <a:blip r:embed="rId3" cstate="print"/>
          <a:srcRect/>
          <a:stretch>
            <a:fillRect/>
          </a:stretch>
        </p:blipFill>
        <p:spPr bwMode="auto">
          <a:xfrm>
            <a:off x="838204" y="1103571"/>
            <a:ext cx="7454902" cy="1576388"/>
          </a:xfrm>
          <a:prstGeom prst="rect">
            <a:avLst/>
          </a:prstGeom>
          <a:noFill/>
        </p:spPr>
      </p:pic>
      <p:sp>
        <p:nvSpPr>
          <p:cNvPr id="14" name="TextBox 13"/>
          <p:cNvSpPr txBox="1"/>
          <p:nvPr/>
        </p:nvSpPr>
        <p:spPr>
          <a:xfrm>
            <a:off x="23317200" y="26670000"/>
            <a:ext cx="9448800" cy="9310170"/>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Discussion</a:t>
            </a:r>
          </a:p>
          <a:p>
            <a:r>
              <a:rPr lang="en-US" sz="3000" b="1" dirty="0" smtClean="0">
                <a:latin typeface="Arial" panose="020B0604020202020204" pitchFamily="34" charset="0"/>
                <a:cs typeface="Arial" panose="020B0604020202020204" pitchFamily="34" charset="0"/>
              </a:rPr>
              <a:t> Soil enzymatic activities  and microbial biomass carbon are considered to be two important soil biological factors affected by contamination. β-glucosidase is </a:t>
            </a:r>
            <a:r>
              <a:rPr lang="en-US" sz="3000" b="1" dirty="0">
                <a:latin typeface="Arial" panose="020B0604020202020204" pitchFamily="34" charset="0"/>
                <a:cs typeface="Arial" panose="020B0604020202020204" pitchFamily="34" charset="0"/>
              </a:rPr>
              <a:t>involved in the hydrolysis of </a:t>
            </a:r>
            <a:r>
              <a:rPr lang="en-US" sz="3000" b="1" dirty="0" err="1" smtClean="0">
                <a:latin typeface="Arial" panose="020B0604020202020204" pitchFamily="34" charset="0"/>
                <a:cs typeface="Arial" panose="020B0604020202020204" pitchFamily="34" charset="0"/>
              </a:rPr>
              <a:t>cellobiose</a:t>
            </a:r>
            <a:r>
              <a:rPr lang="en-US" sz="3000" b="1" dirty="0" smtClean="0">
                <a:latin typeface="Arial" panose="020B0604020202020204" pitchFamily="34" charset="0"/>
                <a:cs typeface="Arial" panose="020B0604020202020204" pitchFamily="34" charset="0"/>
              </a:rPr>
              <a:t>.  The sensitivity of this enzyme to changes to the soil conditions, specially the introduction of contaminants  makes the  activity assay as </a:t>
            </a:r>
            <a:r>
              <a:rPr lang="en-US" sz="3000" b="1" dirty="0">
                <a:latin typeface="Arial" panose="020B0604020202020204" pitchFamily="34" charset="0"/>
                <a:cs typeface="Arial" panose="020B0604020202020204" pitchFamily="34" charset="0"/>
              </a:rPr>
              <a:t>indicators of microbial activity and often used for assessment of soil </a:t>
            </a:r>
            <a:r>
              <a:rPr lang="en-US" sz="3000" b="1" dirty="0" smtClean="0">
                <a:latin typeface="Arial" panose="020B0604020202020204" pitchFamily="34" charset="0"/>
                <a:cs typeface="Arial" panose="020B0604020202020204" pitchFamily="34" charset="0"/>
              </a:rPr>
              <a:t>quality. </a:t>
            </a:r>
            <a:r>
              <a:rPr lang="en-US" sz="3000" b="1" dirty="0">
                <a:latin typeface="Arial" panose="020B0604020202020204" pitchFamily="34" charset="0"/>
                <a:cs typeface="Arial" panose="020B0604020202020204" pitchFamily="34" charset="0"/>
              </a:rPr>
              <a:t>There is a need to study and investigate the properties of the MCHM in water and soil especially with the crude MCHM. If released to soil, MCHM is expected to have very high mobility. Volatilization from moist soil surfaces is expected to be an important fate process</a:t>
            </a:r>
            <a:r>
              <a:rPr lang="en-US" sz="3000" b="1" dirty="0" smtClean="0">
                <a:latin typeface="Arial" panose="020B0604020202020204" pitchFamily="34" charset="0"/>
                <a:cs typeface="Arial" panose="020B0604020202020204" pitchFamily="34" charset="0"/>
              </a:rPr>
              <a:t>. We hypothesized that MCHM will inhibit the activity of </a:t>
            </a:r>
            <a:r>
              <a:rPr lang="en-US" sz="3000" b="1" dirty="0">
                <a:latin typeface="Arial" panose="020B0604020202020204" pitchFamily="34" charset="0"/>
                <a:cs typeface="Arial" panose="020B0604020202020204" pitchFamily="34" charset="0"/>
              </a:rPr>
              <a:t>β-glucosidase </a:t>
            </a:r>
            <a:r>
              <a:rPr lang="en-US" sz="3000" b="1" dirty="0" smtClean="0">
                <a:latin typeface="Arial" panose="020B0604020202020204" pitchFamily="34" charset="0"/>
                <a:cs typeface="Arial" panose="020B0604020202020204" pitchFamily="34" charset="0"/>
              </a:rPr>
              <a:t>which is indication for toxicity of MCHM to microbial community.</a:t>
            </a:r>
          </a:p>
          <a:p>
            <a:endParaRPr lang="en-US" sz="3000" b="1" dirty="0" smtClean="0">
              <a:latin typeface="Arial" panose="020B0604020202020204" pitchFamily="34" charset="0"/>
              <a:cs typeface="Arial" panose="020B0604020202020204" pitchFamily="34" charset="0"/>
            </a:endParaRPr>
          </a:p>
        </p:txBody>
      </p:sp>
      <p:sp>
        <p:nvSpPr>
          <p:cNvPr id="15" name="TextBox 14"/>
          <p:cNvSpPr txBox="1"/>
          <p:nvPr/>
        </p:nvSpPr>
        <p:spPr>
          <a:xfrm>
            <a:off x="23622002" y="5715001"/>
            <a:ext cx="19659600" cy="10756720"/>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MATERIALS AND METHODS</a:t>
            </a:r>
          </a:p>
          <a:p>
            <a:r>
              <a:rPr lang="en-US" sz="3000" b="1" i="1" u="sng" dirty="0">
                <a:latin typeface="Arial" panose="020B0604020202020204" pitchFamily="34" charset="0"/>
                <a:cs typeface="Arial" panose="020B0604020202020204" pitchFamily="34" charset="0"/>
              </a:rPr>
              <a:t>Soil properties</a:t>
            </a:r>
            <a:r>
              <a:rPr lang="en-US" sz="3000" b="1" dirty="0">
                <a:latin typeface="Arial" panose="020B0604020202020204" pitchFamily="34" charset="0"/>
                <a:cs typeface="Arial" panose="020B0604020202020204" pitchFamily="34" charset="0"/>
              </a:rPr>
              <a:t>: </a:t>
            </a:r>
            <a:r>
              <a:rPr lang="en-US" sz="3000" b="1" dirty="0" smtClean="0">
                <a:latin typeface="Arial" panose="020B0604020202020204" pitchFamily="34" charset="0"/>
                <a:cs typeface="Arial" panose="020B0604020202020204" pitchFamily="34" charset="0"/>
              </a:rPr>
              <a:t> Soil (0-10 cm) collected </a:t>
            </a:r>
            <a:r>
              <a:rPr lang="en-US" sz="3000" b="1" dirty="0">
                <a:latin typeface="Arial" panose="020B0604020202020204" pitchFamily="34" charset="0"/>
                <a:cs typeface="Arial" panose="020B0604020202020204" pitchFamily="34" charset="0"/>
              </a:rPr>
              <a:t>from the Lincoln University </a:t>
            </a:r>
            <a:r>
              <a:rPr lang="en-US" sz="3000" b="1" dirty="0" smtClean="0">
                <a:latin typeface="Arial" panose="020B0604020202020204" pitchFamily="34" charset="0"/>
                <a:cs typeface="Arial" panose="020B0604020202020204" pitchFamily="34" charset="0"/>
              </a:rPr>
              <a:t>Carver Farm</a:t>
            </a:r>
            <a:r>
              <a:rPr lang="en-US" sz="3000" b="1" dirty="0">
                <a:latin typeface="Arial" panose="020B0604020202020204" pitchFamily="34" charset="0"/>
                <a:cs typeface="Arial" panose="020B0604020202020204" pitchFamily="34" charset="0"/>
              </a:rPr>
              <a:t>, Cole County, Jefferson City, MO (38◦3136.1N, 92◦</a:t>
            </a:r>
            <a:r>
              <a:rPr lang="en-US" sz="3000" b="1" dirty="0" smtClean="0">
                <a:latin typeface="Arial" panose="020B0604020202020204" pitchFamily="34" charset="0"/>
                <a:cs typeface="Arial" panose="020B0604020202020204" pitchFamily="34" charset="0"/>
              </a:rPr>
              <a:t>822.9W). The </a:t>
            </a:r>
            <a:r>
              <a:rPr lang="en-US" sz="3000" b="1" dirty="0">
                <a:latin typeface="Arial" panose="020B0604020202020204" pitchFamily="34" charset="0"/>
                <a:cs typeface="Arial" panose="020B0604020202020204" pitchFamily="34" charset="0"/>
              </a:rPr>
              <a:t>physical–chemical properties of the soils studied </a:t>
            </a:r>
            <a:r>
              <a:rPr lang="en-US" sz="3000" b="1" dirty="0" smtClean="0">
                <a:latin typeface="Arial" panose="020B0604020202020204" pitchFamily="34" charset="0"/>
                <a:cs typeface="Arial" panose="020B0604020202020204" pitchFamily="34" charset="0"/>
              </a:rPr>
              <a:t>were determined </a:t>
            </a:r>
            <a:r>
              <a:rPr lang="en-US" sz="3000" b="1" dirty="0">
                <a:latin typeface="Arial" panose="020B0604020202020204" pitchFamily="34" charset="0"/>
                <a:cs typeface="Arial" panose="020B0604020202020204" pitchFamily="34" charset="0"/>
              </a:rPr>
              <a:t>by standard methods generally used in </a:t>
            </a:r>
            <a:r>
              <a:rPr lang="en-US" sz="3000" b="1" dirty="0" smtClean="0">
                <a:latin typeface="Arial" panose="020B0604020202020204" pitchFamily="34" charset="0"/>
                <a:cs typeface="Arial" panose="020B0604020202020204" pitchFamily="34" charset="0"/>
              </a:rPr>
              <a:t>soil</a:t>
            </a:r>
            <a:r>
              <a:rPr lang="en-US" sz="3000" b="1" dirty="0">
                <a:latin typeface="Arial" panose="020B0604020202020204" pitchFamily="34" charset="0"/>
                <a:cs typeface="Arial" panose="020B0604020202020204" pitchFamily="34" charset="0"/>
              </a:rPr>
              <a:t> </a:t>
            </a:r>
            <a:r>
              <a:rPr lang="en-US" sz="3000" b="1" dirty="0" smtClean="0">
                <a:latin typeface="Arial" panose="020B0604020202020204" pitchFamily="34" charset="0"/>
                <a:cs typeface="Arial" panose="020B0604020202020204" pitchFamily="34" charset="0"/>
              </a:rPr>
              <a:t>laboratories</a:t>
            </a:r>
            <a:r>
              <a:rPr lang="en-US" sz="3000" b="1" dirty="0">
                <a:latin typeface="Arial" panose="020B0604020202020204" pitchFamily="34" charset="0"/>
                <a:cs typeface="Arial" panose="020B0604020202020204" pitchFamily="34" charset="0"/>
              </a:rPr>
              <a:t>. </a:t>
            </a:r>
            <a:r>
              <a:rPr lang="en-US" sz="3000" b="1" dirty="0" smtClean="0">
                <a:latin typeface="Arial" panose="020B0604020202020204" pitchFamily="34" charset="0"/>
                <a:cs typeface="Arial" panose="020B0604020202020204" pitchFamily="34" charset="0"/>
              </a:rPr>
              <a:t>The </a:t>
            </a:r>
            <a:r>
              <a:rPr lang="en-US" sz="3000" b="1" dirty="0">
                <a:latin typeface="Arial" panose="020B0604020202020204" pitchFamily="34" charset="0"/>
                <a:cs typeface="Arial" panose="020B0604020202020204" pitchFamily="34" charset="0"/>
              </a:rPr>
              <a:t>soil used had a pH of 5.8, Organic Matter %3.4, Cation Exchange Capacity 11.7Cmole/Kg; Textural analysis showed 76.6% sand, 16.6% silt loam and 6.6% clay. </a:t>
            </a:r>
            <a:endParaRPr lang="en-US" sz="3000" b="1" dirty="0" smtClean="0">
              <a:latin typeface="Arial" panose="020B0604020202020204" pitchFamily="34" charset="0"/>
              <a:cs typeface="Arial" panose="020B0604020202020204" pitchFamily="34" charset="0"/>
            </a:endParaRPr>
          </a:p>
          <a:p>
            <a:pPr lvl="0"/>
            <a:endParaRPr lang="en-US" sz="3000" b="1" dirty="0" smtClean="0">
              <a:latin typeface="Arial" panose="020B0604020202020204" pitchFamily="34" charset="0"/>
              <a:cs typeface="Arial" panose="020B0604020202020204" pitchFamily="34" charset="0"/>
            </a:endParaRPr>
          </a:p>
          <a:p>
            <a:pPr lvl="0"/>
            <a:r>
              <a:rPr lang="en-US" sz="3000" b="1" i="1" u="sng" dirty="0" smtClean="0">
                <a:latin typeface="Arial" panose="020B0604020202020204" pitchFamily="34" charset="0"/>
                <a:cs typeface="Arial" panose="020B0604020202020204" pitchFamily="34" charset="0"/>
              </a:rPr>
              <a:t>Application </a:t>
            </a:r>
            <a:r>
              <a:rPr lang="en-US" sz="3000" b="1" i="1" u="sng" dirty="0">
                <a:latin typeface="Arial" panose="020B0604020202020204" pitchFamily="34" charset="0"/>
                <a:cs typeface="Arial" panose="020B0604020202020204" pitchFamily="34" charset="0"/>
              </a:rPr>
              <a:t>of </a:t>
            </a:r>
            <a:r>
              <a:rPr lang="en-US" sz="3000" b="1" i="1" u="sng" dirty="0" err="1">
                <a:latin typeface="Arial" panose="020B0604020202020204" pitchFamily="34" charset="0"/>
                <a:cs typeface="Arial" panose="020B0604020202020204" pitchFamily="34" charset="0"/>
              </a:rPr>
              <a:t>Methylcyclohexane</a:t>
            </a:r>
            <a:r>
              <a:rPr lang="en-US" sz="3000" b="1" i="1" u="sng" dirty="0">
                <a:latin typeface="Arial" panose="020B0604020202020204" pitchFamily="34" charset="0"/>
                <a:cs typeface="Arial" panose="020B0604020202020204" pitchFamily="34" charset="0"/>
              </a:rPr>
              <a:t> methanol (MCHM) </a:t>
            </a:r>
            <a:r>
              <a:rPr lang="en-US" sz="3000" b="1" dirty="0" smtClean="0">
                <a:latin typeface="Arial" panose="020B0604020202020204" pitchFamily="34" charset="0"/>
                <a:cs typeface="Arial" panose="020B0604020202020204" pitchFamily="34" charset="0"/>
              </a:rPr>
              <a:t>: </a:t>
            </a:r>
            <a:r>
              <a:rPr lang="en-US" sz="3000" b="1" dirty="0">
                <a:latin typeface="Arial" panose="020B0604020202020204" pitchFamily="34" charset="0"/>
                <a:cs typeface="Arial" panose="020B0604020202020204" pitchFamily="34" charset="0"/>
              </a:rPr>
              <a:t>The liquid </a:t>
            </a:r>
            <a:r>
              <a:rPr lang="en-US" sz="3000" b="1" dirty="0" smtClean="0">
                <a:latin typeface="Arial" panose="020B0604020202020204" pitchFamily="34" charset="0"/>
                <a:cs typeface="Arial" panose="020B0604020202020204" pitchFamily="34" charset="0"/>
              </a:rPr>
              <a:t>chemical  was applied </a:t>
            </a:r>
            <a:r>
              <a:rPr lang="en-US" sz="3000" b="1" dirty="0">
                <a:latin typeface="Arial" panose="020B0604020202020204" pitchFamily="34" charset="0"/>
                <a:cs typeface="Arial" panose="020B0604020202020204" pitchFamily="34" charset="0"/>
              </a:rPr>
              <a:t>to the soil and mixed </a:t>
            </a:r>
            <a:r>
              <a:rPr lang="en-US" sz="3000" b="1" dirty="0" smtClean="0">
                <a:latin typeface="Arial" panose="020B0604020202020204" pitchFamily="34" charset="0"/>
                <a:cs typeface="Arial" panose="020B0604020202020204" pitchFamily="34" charset="0"/>
              </a:rPr>
              <a:t>till homogenously </a:t>
            </a:r>
            <a:r>
              <a:rPr lang="en-US" sz="3000" b="1" dirty="0">
                <a:latin typeface="Arial" panose="020B0604020202020204" pitchFamily="34" charset="0"/>
                <a:cs typeface="Arial" panose="020B0604020202020204" pitchFamily="34" charset="0"/>
              </a:rPr>
              <a:t>distributed. </a:t>
            </a:r>
            <a:r>
              <a:rPr lang="en-US" sz="3000" b="1" dirty="0" smtClean="0">
                <a:latin typeface="Arial" panose="020B0604020202020204" pitchFamily="34" charset="0"/>
                <a:cs typeface="Arial" panose="020B0604020202020204" pitchFamily="34" charset="0"/>
              </a:rPr>
              <a:t>Treatments applied at the rate of 5, 10, 15,  and 25 ml/kg of soil. Control did not have any added chemical.  </a:t>
            </a:r>
          </a:p>
          <a:p>
            <a:pPr lvl="0"/>
            <a:endParaRPr lang="en-US" sz="3000" b="1" i="1" u="sng" dirty="0" smtClean="0">
              <a:latin typeface="Arial" panose="020B0604020202020204" pitchFamily="34" charset="0"/>
              <a:cs typeface="Arial" panose="020B0604020202020204" pitchFamily="34" charset="0"/>
            </a:endParaRPr>
          </a:p>
          <a:p>
            <a:pPr lvl="0"/>
            <a:r>
              <a:rPr lang="en-US" sz="3000" b="1" i="1" u="sng" dirty="0" smtClean="0">
                <a:latin typeface="Arial" panose="020B0604020202020204" pitchFamily="34" charset="0"/>
                <a:cs typeface="Arial" panose="020B0604020202020204" pitchFamily="34" charset="0"/>
              </a:rPr>
              <a:t>Enzyme </a:t>
            </a:r>
            <a:r>
              <a:rPr lang="en-US" sz="3000" b="1" i="1" u="sng" dirty="0">
                <a:latin typeface="Arial" panose="020B0604020202020204" pitchFamily="34" charset="0"/>
                <a:cs typeface="Arial" panose="020B0604020202020204" pitchFamily="34" charset="0"/>
              </a:rPr>
              <a:t>Activity: </a:t>
            </a:r>
            <a:r>
              <a:rPr lang="en-US" sz="3000" b="1" dirty="0" smtClean="0">
                <a:latin typeface="Arial" panose="020B0604020202020204" pitchFamily="34" charset="0"/>
                <a:cs typeface="Arial" panose="020B0604020202020204" pitchFamily="34" charset="0"/>
              </a:rPr>
              <a:t>The activity  measurement of  enzyme, β-glucosidase was </a:t>
            </a:r>
            <a:r>
              <a:rPr lang="en-US" sz="3000" b="1" dirty="0">
                <a:latin typeface="Arial" panose="020B0604020202020204" pitchFamily="34" charset="0"/>
                <a:cs typeface="Arial" panose="020B0604020202020204" pitchFamily="34" charset="0"/>
              </a:rPr>
              <a:t>carried out </a:t>
            </a:r>
            <a:r>
              <a:rPr lang="en-US" sz="3000" b="1" dirty="0" smtClean="0">
                <a:latin typeface="Arial" panose="020B0604020202020204" pitchFamily="34" charset="0"/>
                <a:cs typeface="Arial" panose="020B0604020202020204" pitchFamily="34" charset="0"/>
              </a:rPr>
              <a:t> by method as </a:t>
            </a:r>
            <a:r>
              <a:rPr lang="en-US" sz="3000" b="1" dirty="0">
                <a:latin typeface="Arial" panose="020B0604020202020204" pitchFamily="34" charset="0"/>
                <a:cs typeface="Arial" panose="020B0604020202020204" pitchFamily="34" charset="0"/>
              </a:rPr>
              <a:t>described in </a:t>
            </a:r>
            <a:r>
              <a:rPr lang="en-US" sz="3000" b="1" dirty="0" smtClean="0">
                <a:latin typeface="Arial" panose="020B0604020202020204" pitchFamily="34" charset="0"/>
                <a:cs typeface="Arial" panose="020B0604020202020204" pitchFamily="34" charset="0"/>
              </a:rPr>
              <a:t> Eivazi and </a:t>
            </a:r>
            <a:r>
              <a:rPr lang="en-US" sz="3000" b="1" dirty="0" err="1" smtClean="0">
                <a:latin typeface="Arial" panose="020B0604020202020204" pitchFamily="34" charset="0"/>
                <a:cs typeface="Arial" panose="020B0604020202020204" pitchFamily="34" charset="0"/>
              </a:rPr>
              <a:t>Tabatabai</a:t>
            </a:r>
            <a:r>
              <a:rPr lang="en-US" sz="3000" b="1" dirty="0" smtClean="0">
                <a:latin typeface="Arial" panose="020B0604020202020204" pitchFamily="34" charset="0"/>
                <a:cs typeface="Arial" panose="020B0604020202020204" pitchFamily="34" charset="0"/>
              </a:rPr>
              <a:t> </a:t>
            </a:r>
            <a:r>
              <a:rPr lang="en-US" sz="3000" b="1" dirty="0">
                <a:latin typeface="Arial" panose="020B0604020202020204" pitchFamily="34" charset="0"/>
                <a:cs typeface="Arial" panose="020B0604020202020204" pitchFamily="34" charset="0"/>
              </a:rPr>
              <a:t>(</a:t>
            </a:r>
            <a:r>
              <a:rPr lang="en-US" sz="3000" b="1" dirty="0" smtClean="0">
                <a:latin typeface="Arial" panose="020B0604020202020204" pitchFamily="34" charset="0"/>
                <a:cs typeface="Arial" panose="020B0604020202020204" pitchFamily="34" charset="0"/>
              </a:rPr>
              <a:t>1988). β-glucosidase </a:t>
            </a:r>
            <a:r>
              <a:rPr lang="en-US" sz="3000" b="1" dirty="0">
                <a:latin typeface="Arial" panose="020B0604020202020204" pitchFamily="34" charset="0"/>
                <a:cs typeface="Arial" panose="020B0604020202020204" pitchFamily="34" charset="0"/>
              </a:rPr>
              <a:t>activity was measured based on the colorimetric determination of </a:t>
            </a:r>
            <a:r>
              <a:rPr lang="en-US" sz="3000" b="1" i="1" dirty="0">
                <a:latin typeface="Arial" panose="020B0604020202020204" pitchFamily="34" charset="0"/>
                <a:cs typeface="Arial" panose="020B0604020202020204" pitchFamily="34" charset="0"/>
              </a:rPr>
              <a:t>p</a:t>
            </a:r>
            <a:r>
              <a:rPr lang="en-US" sz="3000" b="1" dirty="0">
                <a:latin typeface="Arial" panose="020B0604020202020204" pitchFamily="34" charset="0"/>
                <a:cs typeface="Arial" panose="020B0604020202020204" pitchFamily="34" charset="0"/>
              </a:rPr>
              <a:t>-</a:t>
            </a:r>
            <a:r>
              <a:rPr lang="en-US" sz="3000" b="1" dirty="0" err="1">
                <a:latin typeface="Arial" panose="020B0604020202020204" pitchFamily="34" charset="0"/>
                <a:cs typeface="Arial" panose="020B0604020202020204" pitchFamily="34" charset="0"/>
              </a:rPr>
              <a:t>nitrophenol</a:t>
            </a:r>
            <a:r>
              <a:rPr lang="en-US" sz="3000" b="1" dirty="0">
                <a:latin typeface="Arial" panose="020B0604020202020204" pitchFamily="34" charset="0"/>
                <a:cs typeface="Arial" panose="020B0604020202020204" pitchFamily="34" charset="0"/>
              </a:rPr>
              <a:t> released after incubation of soil amended with </a:t>
            </a:r>
            <a:r>
              <a:rPr lang="en-US" sz="3000" b="1" i="1" dirty="0">
                <a:latin typeface="Arial" panose="020B0604020202020204" pitchFamily="34" charset="0"/>
                <a:cs typeface="Arial" panose="020B0604020202020204" pitchFamily="34" charset="0"/>
              </a:rPr>
              <a:t>p</a:t>
            </a:r>
            <a:r>
              <a:rPr lang="en-US" sz="3000" b="1" dirty="0">
                <a:latin typeface="Arial" panose="020B0604020202020204" pitchFamily="34" charset="0"/>
                <a:cs typeface="Arial" panose="020B0604020202020204" pitchFamily="34" charset="0"/>
              </a:rPr>
              <a:t>-</a:t>
            </a:r>
            <a:r>
              <a:rPr lang="en-US" sz="3000" b="1" dirty="0" err="1">
                <a:latin typeface="Arial" panose="020B0604020202020204" pitchFamily="34" charset="0"/>
                <a:cs typeface="Arial" panose="020B0604020202020204" pitchFamily="34" charset="0"/>
              </a:rPr>
              <a:t>nitrophenyl</a:t>
            </a:r>
            <a:r>
              <a:rPr lang="en-US" sz="3000" b="1" dirty="0">
                <a:latin typeface="Arial" panose="020B0604020202020204" pitchFamily="34" charset="0"/>
                <a:cs typeface="Arial" panose="020B0604020202020204" pitchFamily="34" charset="0"/>
              </a:rPr>
              <a:t>- </a:t>
            </a:r>
            <a:r>
              <a:rPr lang="en-US" sz="3000" b="1" dirty="0" smtClean="0">
                <a:latin typeface="Arial" panose="020B0604020202020204" pitchFamily="34" charset="0"/>
                <a:cs typeface="Arial" panose="020B0604020202020204" pitchFamily="34" charset="0"/>
              </a:rPr>
              <a:t>β-D-</a:t>
            </a:r>
            <a:r>
              <a:rPr lang="en-US" sz="3000" b="1" dirty="0" err="1" smtClean="0">
                <a:latin typeface="Arial" panose="020B0604020202020204" pitchFamily="34" charset="0"/>
                <a:cs typeface="Arial" panose="020B0604020202020204" pitchFamily="34" charset="0"/>
              </a:rPr>
              <a:t>glucopyranoside</a:t>
            </a:r>
            <a:r>
              <a:rPr lang="en-US" sz="3000" b="1" dirty="0" smtClean="0">
                <a:latin typeface="Arial" panose="020B0604020202020204" pitchFamily="34" charset="0"/>
                <a:cs typeface="Arial" panose="020B0604020202020204" pitchFamily="34" charset="0"/>
              </a:rPr>
              <a:t> </a:t>
            </a:r>
            <a:r>
              <a:rPr lang="en-US" sz="3000" b="1" dirty="0">
                <a:latin typeface="Arial" panose="020B0604020202020204" pitchFamily="34" charset="0"/>
                <a:cs typeface="Arial" panose="020B0604020202020204" pitchFamily="34" charset="0"/>
              </a:rPr>
              <a:t>as the substrate</a:t>
            </a:r>
            <a:r>
              <a:rPr lang="en-US" sz="3000" b="1" dirty="0" smtClean="0">
                <a:latin typeface="Arial" panose="020B0604020202020204" pitchFamily="34" charset="0"/>
                <a:cs typeface="Arial" panose="020B0604020202020204" pitchFamily="34" charset="0"/>
              </a:rPr>
              <a:t>. All chemicals including  </a:t>
            </a:r>
            <a:r>
              <a:rPr lang="en-US" sz="3000" b="1" dirty="0">
                <a:latin typeface="Arial" panose="020B0604020202020204" pitchFamily="34" charset="0"/>
                <a:cs typeface="Arial" panose="020B0604020202020204" pitchFamily="34" charset="0"/>
              </a:rPr>
              <a:t>the </a:t>
            </a:r>
            <a:r>
              <a:rPr lang="en-US" sz="3000" b="1" dirty="0" smtClean="0">
                <a:latin typeface="Arial" panose="020B0604020202020204" pitchFamily="34" charset="0"/>
                <a:cs typeface="Arial" panose="020B0604020202020204" pitchFamily="34" charset="0"/>
              </a:rPr>
              <a:t>substrate </a:t>
            </a:r>
            <a:r>
              <a:rPr lang="en-US" sz="3000" b="1" dirty="0">
                <a:latin typeface="Arial" panose="020B0604020202020204" pitchFamily="34" charset="0"/>
                <a:cs typeface="Arial" panose="020B0604020202020204" pitchFamily="34" charset="0"/>
              </a:rPr>
              <a:t>used for determination of enzyme activity were obtained from Sigma Aldrich</a:t>
            </a:r>
            <a:r>
              <a:rPr lang="en-US" sz="3000" b="1" dirty="0" smtClean="0">
                <a:latin typeface="Arial" panose="020B0604020202020204" pitchFamily="34" charset="0"/>
                <a:cs typeface="Arial" panose="020B0604020202020204" pitchFamily="34" charset="0"/>
              </a:rPr>
              <a:t>. Measurements were made in 3 replications.</a:t>
            </a:r>
            <a:endParaRPr lang="en-US" sz="3000" b="1" dirty="0">
              <a:latin typeface="Arial" panose="020B0604020202020204" pitchFamily="34" charset="0"/>
              <a:cs typeface="Arial" panose="020B0604020202020204" pitchFamily="34" charset="0"/>
            </a:endParaRPr>
          </a:p>
          <a:p>
            <a:pPr lvl="0">
              <a:buFont typeface="Arial" pitchFamily="34" charset="0"/>
              <a:buChar char="•"/>
            </a:pPr>
            <a:endParaRPr lang="en-US" sz="3000" b="1" dirty="0">
              <a:latin typeface="Arial" panose="020B0604020202020204" pitchFamily="34" charset="0"/>
              <a:cs typeface="Arial" panose="020B0604020202020204" pitchFamily="34" charset="0"/>
            </a:endParaRPr>
          </a:p>
          <a:p>
            <a:r>
              <a:rPr lang="en-US" sz="3000" b="1" i="1" u="sng" dirty="0">
                <a:latin typeface="Arial" panose="020B0604020202020204" pitchFamily="34" charset="0"/>
                <a:cs typeface="Arial" panose="020B0604020202020204" pitchFamily="34" charset="0"/>
              </a:rPr>
              <a:t>Statistical analysis</a:t>
            </a:r>
            <a:r>
              <a:rPr lang="en-US" sz="3000" b="1" dirty="0">
                <a:latin typeface="Arial" panose="020B0604020202020204" pitchFamily="34" charset="0"/>
                <a:cs typeface="Arial" panose="020B0604020202020204" pitchFamily="34" charset="0"/>
              </a:rPr>
              <a:t>: Statistical analysis was carried out using randomized block design. Analysis of Variance was performed using </a:t>
            </a:r>
            <a:r>
              <a:rPr lang="en-US" sz="3000" b="1" dirty="0" err="1">
                <a:latin typeface="Arial" panose="020B0604020202020204" pitchFamily="34" charset="0"/>
                <a:cs typeface="Arial" panose="020B0604020202020204" pitchFamily="34" charset="0"/>
              </a:rPr>
              <a:t>Statistix</a:t>
            </a:r>
            <a:r>
              <a:rPr lang="en-US" sz="3000" b="1" dirty="0">
                <a:latin typeface="Arial" panose="020B0604020202020204" pitchFamily="34" charset="0"/>
                <a:cs typeface="Arial" panose="020B0604020202020204" pitchFamily="34" charset="0"/>
              </a:rPr>
              <a:t> 8 program at P&lt; 0.05. The Tukey Multiple Comparison test was used to compare the difference in treatment means.</a:t>
            </a:r>
          </a:p>
          <a:p>
            <a:endParaRPr lang="en-US" sz="3000" b="1" dirty="0" smtClean="0">
              <a:latin typeface="Arial" panose="020B0604020202020204" pitchFamily="34" charset="0"/>
              <a:cs typeface="Arial" panose="020B0604020202020204" pitchFamily="34" charset="0"/>
            </a:endParaRPr>
          </a:p>
          <a:p>
            <a:pPr lvl="0"/>
            <a:endParaRPr lang="en-US" sz="3400" dirty="0"/>
          </a:p>
        </p:txBody>
      </p:sp>
      <p:sp>
        <p:nvSpPr>
          <p:cNvPr id="16" name="TextBox 15"/>
          <p:cNvSpPr txBox="1"/>
          <p:nvPr/>
        </p:nvSpPr>
        <p:spPr>
          <a:xfrm>
            <a:off x="1295402" y="20979671"/>
            <a:ext cx="21640800" cy="6540181"/>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INTRODUCTION</a:t>
            </a:r>
          </a:p>
          <a:p>
            <a:r>
              <a:rPr lang="en-US" sz="3000" b="1" dirty="0" smtClean="0">
                <a:latin typeface="Arial" panose="020B0604020202020204" pitchFamily="34" charset="0"/>
                <a:cs typeface="Arial" panose="020B0604020202020204" pitchFamily="34" charset="0"/>
              </a:rPr>
              <a:t>4-methylcyclohexyl-methanol </a:t>
            </a:r>
            <a:r>
              <a:rPr lang="en-US" sz="3000" b="1" dirty="0">
                <a:latin typeface="Arial" panose="020B0604020202020204" pitchFamily="34" charset="0"/>
                <a:cs typeface="Arial" panose="020B0604020202020204" pitchFamily="34" charset="0"/>
              </a:rPr>
              <a:t>is an organic compound with the formula CH</a:t>
            </a:r>
            <a:r>
              <a:rPr lang="en-US" sz="3000" b="1" baseline="-25000" dirty="0">
                <a:latin typeface="Arial" panose="020B0604020202020204" pitchFamily="34" charset="0"/>
                <a:cs typeface="Arial" panose="020B0604020202020204" pitchFamily="34" charset="0"/>
              </a:rPr>
              <a:t>3</a:t>
            </a:r>
            <a:r>
              <a:rPr lang="en-US" sz="3000" b="1" dirty="0">
                <a:latin typeface="Arial" panose="020B0604020202020204" pitchFamily="34" charset="0"/>
                <a:cs typeface="Arial" panose="020B0604020202020204" pitchFamily="34" charset="0"/>
              </a:rPr>
              <a:t>C</a:t>
            </a:r>
            <a:r>
              <a:rPr lang="en-US" sz="3000" b="1" baseline="-25000" dirty="0">
                <a:latin typeface="Arial" panose="020B0604020202020204" pitchFamily="34" charset="0"/>
                <a:cs typeface="Arial" panose="020B0604020202020204" pitchFamily="34" charset="0"/>
              </a:rPr>
              <a:t>6</a:t>
            </a:r>
            <a:r>
              <a:rPr lang="en-US" sz="3000" b="1" dirty="0">
                <a:latin typeface="Arial" panose="020B0604020202020204" pitchFamily="34" charset="0"/>
                <a:cs typeface="Arial" panose="020B0604020202020204" pitchFamily="34" charset="0"/>
              </a:rPr>
              <a:t>H</a:t>
            </a:r>
            <a:r>
              <a:rPr lang="en-US" sz="3000" b="1" baseline="-25000" dirty="0">
                <a:latin typeface="Arial" panose="020B0604020202020204" pitchFamily="34" charset="0"/>
                <a:cs typeface="Arial" panose="020B0604020202020204" pitchFamily="34" charset="0"/>
              </a:rPr>
              <a:t>10</a:t>
            </a:r>
            <a:r>
              <a:rPr lang="en-US" sz="3000" b="1" dirty="0">
                <a:latin typeface="Arial" panose="020B0604020202020204" pitchFamily="34" charset="0"/>
                <a:cs typeface="Arial" panose="020B0604020202020204" pitchFamily="34" charset="0"/>
              </a:rPr>
              <a:t>CH</a:t>
            </a:r>
            <a:r>
              <a:rPr lang="en-US" sz="3000" b="1" baseline="-25000" dirty="0">
                <a:latin typeface="Arial" panose="020B0604020202020204" pitchFamily="34" charset="0"/>
                <a:cs typeface="Arial" panose="020B0604020202020204" pitchFamily="34" charset="0"/>
              </a:rPr>
              <a:t>2</a:t>
            </a:r>
            <a:r>
              <a:rPr lang="en-US" sz="3000" b="1" dirty="0">
                <a:latin typeface="Arial" panose="020B0604020202020204" pitchFamily="34" charset="0"/>
                <a:cs typeface="Arial" panose="020B0604020202020204" pitchFamily="34" charset="0"/>
              </a:rPr>
              <a:t>OH. Classified as a saturated higher alicyclic primary alcohol. It is colorless oil with a faint mint-like alcohol odor </a:t>
            </a:r>
            <a:r>
              <a:rPr lang="en-US" sz="3000" b="1" dirty="0" smtClean="0">
                <a:latin typeface="Arial" panose="020B0604020202020204" pitchFamily="34" charset="0"/>
                <a:cs typeface="Arial" panose="020B0604020202020204" pitchFamily="34" charset="0"/>
              </a:rPr>
              <a:t>which is only slightly soluble in water but highly soluble in many organic solvents. </a:t>
            </a:r>
            <a:r>
              <a:rPr lang="en-US" sz="3000" b="1" dirty="0">
                <a:latin typeface="Arial" panose="020B0604020202020204" pitchFamily="34" charset="0"/>
                <a:cs typeface="Arial" panose="020B0604020202020204" pitchFamily="34" charset="0"/>
              </a:rPr>
              <a:t>In the days immediately following January 9, 2014, the West Virginia Poison Center received calls from over 1,900 patients reporting chemical exposures related to the drinking water. Most reported symptoms included mild rashes and reddened skin from dermal exposure, or GI distress (nausea, vomiting and/or diarrhea) from ingesting contaminated water. </a:t>
            </a:r>
            <a:r>
              <a:rPr lang="en-US" sz="3000" b="1" dirty="0" smtClean="0">
                <a:latin typeface="Arial" panose="020B0604020202020204" pitchFamily="34" charset="0"/>
                <a:cs typeface="Arial" panose="020B0604020202020204" pitchFamily="34" charset="0"/>
              </a:rPr>
              <a:t>On </a:t>
            </a:r>
            <a:r>
              <a:rPr lang="en-US" sz="3000" b="1" dirty="0">
                <a:latin typeface="Arial" panose="020B0604020202020204" pitchFamily="34" charset="0"/>
                <a:cs typeface="Arial" panose="020B0604020202020204" pitchFamily="34" charset="0"/>
              </a:rPr>
              <a:t>January 9, 2014, an estimated 10,000 gallons of an industrial chemical, 4-Methylcyclohexanemethanol (MCHM), spilled into the Elk River just upstream from the Kanawha County municipal water intake in Charleston, West Virginia. This municipal water system serves nearly 300,000 people whose water was affected by the chemical spill. Due to the uncertainty over the chemical levels in the water supply, the Office of the Governor issued a "Do Not Use" order at 6:00 pm on January 9, 2014. Later that evening, the West Virginia Department of Health and Human Resources contacted CDC about the release and requested assistance to review water sampling data and provide a drinking water screening level for MCHM. </a:t>
            </a:r>
            <a:endParaRPr lang="en-US" sz="3000" b="1" dirty="0" smtClean="0">
              <a:latin typeface="Arial" panose="020B0604020202020204" pitchFamily="34" charset="0"/>
              <a:cs typeface="Arial" panose="020B0604020202020204" pitchFamily="34" charset="0"/>
            </a:endParaRPr>
          </a:p>
        </p:txBody>
      </p:sp>
      <p:sp>
        <p:nvSpPr>
          <p:cNvPr id="18" name="TextBox 17"/>
          <p:cNvSpPr txBox="1"/>
          <p:nvPr/>
        </p:nvSpPr>
        <p:spPr>
          <a:xfrm>
            <a:off x="33147000" y="26670003"/>
            <a:ext cx="10134602" cy="7463511"/>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Conclusion</a:t>
            </a:r>
          </a:p>
          <a:p>
            <a:r>
              <a:rPr lang="en-US" sz="3000" b="1" dirty="0" smtClean="0">
                <a:latin typeface="Arial" panose="020B0604020202020204" pitchFamily="34" charset="0"/>
                <a:cs typeface="Arial" panose="020B0604020202020204" pitchFamily="34" charset="0"/>
              </a:rPr>
              <a:t>The results </a:t>
            </a:r>
            <a:r>
              <a:rPr lang="en-US" sz="3000" b="1" dirty="0">
                <a:latin typeface="Arial" panose="020B0604020202020204" pitchFamily="34" charset="0"/>
                <a:cs typeface="Arial" panose="020B0604020202020204" pitchFamily="34" charset="0"/>
              </a:rPr>
              <a:t>for β-glucosidase </a:t>
            </a:r>
            <a:r>
              <a:rPr lang="en-US" sz="3000" b="1" dirty="0" smtClean="0">
                <a:latin typeface="Arial" panose="020B0604020202020204" pitchFamily="34" charset="0"/>
                <a:cs typeface="Arial" panose="020B0604020202020204" pitchFamily="34" charset="0"/>
              </a:rPr>
              <a:t>activity measured for the period of one hour  up to 4 weeks incubation time  ( Figures 1-4) indicated that at short time </a:t>
            </a:r>
          </a:p>
          <a:p>
            <a:r>
              <a:rPr lang="en-US" sz="3000" b="1" dirty="0" smtClean="0">
                <a:latin typeface="Arial" panose="020B0604020202020204" pitchFamily="34" charset="0"/>
                <a:cs typeface="Arial" panose="020B0604020202020204" pitchFamily="34" charset="0"/>
              </a:rPr>
              <a:t>one hours incubation, though not statistically significant, but compared to the control the activity was reduced at application rate of 5 ml/kg. </a:t>
            </a:r>
            <a:r>
              <a:rPr lang="en-US" sz="3000" b="1" dirty="0">
                <a:latin typeface="Arial" panose="020B0604020202020204" pitchFamily="34" charset="0"/>
                <a:cs typeface="Arial" panose="020B0604020202020204" pitchFamily="34" charset="0"/>
              </a:rPr>
              <a:t> </a:t>
            </a:r>
            <a:r>
              <a:rPr lang="en-US" sz="3000" b="1" dirty="0" smtClean="0">
                <a:latin typeface="Arial" panose="020B0604020202020204" pitchFamily="34" charset="0"/>
                <a:cs typeface="Arial" panose="020B0604020202020204" pitchFamily="34" charset="0"/>
              </a:rPr>
              <a:t>For other time periods the activity showed variable results and after 4 weeks enzyme activity increased indication that MCHM probably volatilized from soil and/ or microorganisms  are using the MCHM as carbon source and are not adversely affected by the chemical.  </a:t>
            </a:r>
          </a:p>
          <a:p>
            <a:r>
              <a:rPr lang="en-US" sz="3000" b="1" dirty="0" smtClean="0">
                <a:latin typeface="Arial" panose="020B0604020202020204" pitchFamily="34" charset="0"/>
                <a:cs typeface="Arial" panose="020B0604020202020204" pitchFamily="34" charset="0"/>
              </a:rPr>
              <a:t>Future studies are needed to measure microbial carbon biomass and the variation in microbial species that are affected b this chemical in soil.</a:t>
            </a:r>
          </a:p>
        </p:txBody>
      </p:sp>
      <p:sp>
        <p:nvSpPr>
          <p:cNvPr id="19" name="TextBox 18"/>
          <p:cNvSpPr txBox="1"/>
          <p:nvPr/>
        </p:nvSpPr>
        <p:spPr>
          <a:xfrm>
            <a:off x="23362918" y="37795200"/>
            <a:ext cx="19918682" cy="2923807"/>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Literature Cited</a:t>
            </a:r>
            <a:endParaRPr lang="en-US" sz="3000" b="1" dirty="0" smtClean="0">
              <a:latin typeface="Arial" panose="020B0604020202020204" pitchFamily="34" charset="0"/>
              <a:cs typeface="Arial" panose="020B0604020202020204" pitchFamily="34" charset="0"/>
            </a:endParaRPr>
          </a:p>
          <a:p>
            <a:pPr lvl="0"/>
            <a:r>
              <a:rPr lang="en-US" sz="2500" b="1" dirty="0" smtClean="0">
                <a:latin typeface="Arial" panose="020B0604020202020204" pitchFamily="34" charset="0"/>
                <a:cs typeface="Arial" panose="020B0604020202020204" pitchFamily="34" charset="0"/>
              </a:rPr>
              <a:t>Eivazi, F. and M.A. </a:t>
            </a:r>
            <a:r>
              <a:rPr lang="en-US" sz="2500" b="1" dirty="0" err="1" smtClean="0">
                <a:latin typeface="Arial" panose="020B0604020202020204" pitchFamily="34" charset="0"/>
                <a:cs typeface="Arial" panose="020B0604020202020204" pitchFamily="34" charset="0"/>
              </a:rPr>
              <a:t>Tabatabi</a:t>
            </a:r>
            <a:r>
              <a:rPr lang="en-US" sz="2500" b="1" dirty="0" smtClean="0">
                <a:latin typeface="Arial" panose="020B0604020202020204" pitchFamily="34" charset="0"/>
                <a:cs typeface="Arial" panose="020B0604020202020204" pitchFamily="34" charset="0"/>
              </a:rPr>
              <a:t>. 1988. Glucosidase and galactosidase in soils. Soil </a:t>
            </a:r>
            <a:r>
              <a:rPr lang="en-US" sz="2500" b="1" dirty="0" err="1" smtClean="0">
                <a:latin typeface="Arial" panose="020B0604020202020204" pitchFamily="34" charset="0"/>
                <a:cs typeface="Arial" panose="020B0604020202020204" pitchFamily="34" charset="0"/>
              </a:rPr>
              <a:t>Biol</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Biochem</a:t>
            </a:r>
            <a:r>
              <a:rPr lang="en-US" sz="2500" b="1" dirty="0" smtClean="0">
                <a:latin typeface="Arial" panose="020B0604020202020204" pitchFamily="34" charset="0"/>
                <a:cs typeface="Arial" panose="020B0604020202020204" pitchFamily="34" charset="0"/>
              </a:rPr>
              <a:t> Vol.  20 No. 5 –pages 601-608</a:t>
            </a:r>
          </a:p>
          <a:p>
            <a:pPr lvl="0"/>
            <a:r>
              <a:rPr lang="en-US" sz="2500" b="1" dirty="0" smtClean="0">
                <a:latin typeface="Arial" panose="020B0604020202020204" pitchFamily="34" charset="0"/>
                <a:cs typeface="Arial" panose="020B0604020202020204" pitchFamily="34" charset="0"/>
              </a:rPr>
              <a:t>http</a:t>
            </a:r>
            <a:r>
              <a:rPr lang="en-US" sz="2500" b="1" dirty="0">
                <a:latin typeface="Arial" panose="020B0604020202020204" pitchFamily="34" charset="0"/>
                <a:cs typeface="Arial" panose="020B0604020202020204" pitchFamily="34" charset="0"/>
              </a:rPr>
              <a:t>://en.wikipedia.org/wiki/4-Methylcyclohexanemethanol.</a:t>
            </a:r>
          </a:p>
          <a:p>
            <a:pPr lvl="0"/>
            <a:r>
              <a:rPr lang="en-US" sz="2500" b="1" u="sng" dirty="0">
                <a:latin typeface="Arial" panose="020B0604020202020204" pitchFamily="34" charset="0"/>
                <a:cs typeface="Arial" panose="020B0604020202020204" pitchFamily="34" charset="0"/>
                <a:hlinkClick r:id="rId4"/>
              </a:rPr>
              <a:t>http://www.technology.org/2014/03/28/tests-elucidate-odor-properties-contaminants-affecting-west-virginia-residents/</a:t>
            </a:r>
            <a:r>
              <a:rPr lang="en-US" sz="2500" b="1" dirty="0">
                <a:latin typeface="Arial" panose="020B0604020202020204" pitchFamily="34" charset="0"/>
                <a:cs typeface="Arial" panose="020B0604020202020204" pitchFamily="34" charset="0"/>
              </a:rPr>
              <a:t>.</a:t>
            </a:r>
          </a:p>
          <a:p>
            <a:r>
              <a:rPr lang="en-US" sz="2500" b="1" dirty="0">
                <a:latin typeface="Arial" panose="020B0604020202020204" pitchFamily="34" charset="0"/>
                <a:cs typeface="Arial" panose="020B0604020202020204" pitchFamily="34" charset="0"/>
              </a:rPr>
              <a:t>McGuire, Michael J.; </a:t>
            </a:r>
            <a:r>
              <a:rPr lang="en-US" sz="2500" b="1" dirty="0" err="1">
                <a:latin typeface="Arial" panose="020B0604020202020204" pitchFamily="34" charset="0"/>
                <a:cs typeface="Arial" panose="020B0604020202020204" pitchFamily="34" charset="0"/>
              </a:rPr>
              <a:t>Suffet</a:t>
            </a:r>
            <a:r>
              <a:rPr lang="en-US" sz="2500" b="1" dirty="0">
                <a:latin typeface="Arial" panose="020B0604020202020204" pitchFamily="34" charset="0"/>
                <a:cs typeface="Arial" panose="020B0604020202020204" pitchFamily="34" charset="0"/>
              </a:rPr>
              <a:t>, I.H. (Mel); Rosen, Jeffrey, Consumer Panel Estimates of Odor Thresholds for Crude 4-Methylcyclohexanemethanol, Journal - American Water Works Association, Volume / Number: 106, Number 10, October 2014</a:t>
            </a:r>
            <a:endParaRPr lang="en-US" sz="2500" b="1" dirty="0" smtClean="0">
              <a:latin typeface="Arial" panose="020B0604020202020204" pitchFamily="34" charset="0"/>
              <a:cs typeface="Arial" panose="020B0604020202020204" pitchFamily="34" charset="0"/>
            </a:endParaRPr>
          </a:p>
        </p:txBody>
      </p:sp>
      <p:sp>
        <p:nvSpPr>
          <p:cNvPr id="27" name="TextBox 26"/>
          <p:cNvSpPr txBox="1"/>
          <p:nvPr/>
        </p:nvSpPr>
        <p:spPr>
          <a:xfrm>
            <a:off x="914402" y="29188826"/>
            <a:ext cx="22021802" cy="1000203"/>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66" tIns="45685" rIns="91366" bIns="45685" rtlCol="0">
            <a:spAutoFit/>
          </a:bodyPr>
          <a:lstStyle/>
          <a:p>
            <a:pPr algn="ctr"/>
            <a:r>
              <a:rPr lang="en-US" sz="5900" b="1" dirty="0" smtClean="0"/>
              <a:t>RESULTS</a:t>
            </a:r>
          </a:p>
        </p:txBody>
      </p:sp>
      <p:pic>
        <p:nvPicPr>
          <p:cNvPr id="3" name="Picture 2"/>
          <p:cNvPicPr>
            <a:picLocks noChangeAspect="1"/>
          </p:cNvPicPr>
          <p:nvPr/>
        </p:nvPicPr>
        <p:blipFill>
          <a:blip r:embed="rId5" cstate="print"/>
          <a:stretch>
            <a:fillRect/>
          </a:stretch>
        </p:blipFill>
        <p:spPr>
          <a:xfrm>
            <a:off x="37924948" y="1078862"/>
            <a:ext cx="5078409" cy="1511938"/>
          </a:xfrm>
          <a:prstGeom prst="rect">
            <a:avLst/>
          </a:prstGeom>
        </p:spPr>
      </p:pic>
      <p:sp>
        <p:nvSpPr>
          <p:cNvPr id="17" name="TextBox 16"/>
          <p:cNvSpPr txBox="1"/>
          <p:nvPr/>
        </p:nvSpPr>
        <p:spPr>
          <a:xfrm>
            <a:off x="23317200" y="41376599"/>
            <a:ext cx="20040602" cy="1015642"/>
          </a:xfrm>
          <a:prstGeom prst="rect">
            <a:avLst/>
          </a:prstGeom>
          <a:noFill/>
        </p:spPr>
        <p:txBody>
          <a:bodyPr wrap="square" lIns="91410" tIns="45710" rIns="91410" bIns="45710" rtlCol="0">
            <a:spAutoFit/>
          </a:bodyPr>
          <a:lstStyle/>
          <a:p>
            <a:r>
              <a:rPr lang="en-US" sz="3000" b="1" dirty="0">
                <a:solidFill>
                  <a:srgbClr val="FF0000"/>
                </a:solidFill>
                <a:latin typeface="Arial" panose="020B0604020202020204" pitchFamily="34" charset="0"/>
                <a:cs typeface="Arial" panose="020B0604020202020204" pitchFamily="34" charset="0"/>
              </a:rPr>
              <a:t>Acknowledgement: </a:t>
            </a:r>
            <a:r>
              <a:rPr lang="en-US" sz="3000" dirty="0">
                <a:latin typeface="Arial" panose="020B0604020202020204" pitchFamily="34" charset="0"/>
                <a:cs typeface="Arial" panose="020B0604020202020204" pitchFamily="34" charset="0"/>
              </a:rPr>
              <a:t>We wish to express our thanks to the </a:t>
            </a:r>
            <a:r>
              <a:rPr lang="en-US" sz="3000" dirty="0" smtClean="0">
                <a:latin typeface="Arial" panose="020B0604020202020204" pitchFamily="34" charset="0"/>
                <a:cs typeface="Arial" panose="020B0604020202020204" pitchFamily="34" charset="0"/>
              </a:rPr>
              <a:t>USDA/NIFA Capacity Building Teaching Grant #</a:t>
            </a:r>
            <a:r>
              <a:rPr lang="en-US" sz="3000" b="1" dirty="0" smtClean="0">
                <a:latin typeface="Arial" panose="020B0604020202020204" pitchFamily="34" charset="0"/>
                <a:cs typeface="Arial" panose="020B0604020202020204" pitchFamily="34" charset="0"/>
              </a:rPr>
              <a:t>2013-38820-21449</a:t>
            </a:r>
            <a:r>
              <a:rPr lang="en-US" sz="3000" b="1" dirty="0">
                <a:latin typeface="Arial" panose="020B0604020202020204" pitchFamily="34" charset="0"/>
                <a:cs typeface="Arial" panose="020B0604020202020204" pitchFamily="34" charset="0"/>
              </a:rPr>
              <a:t>.</a:t>
            </a:r>
          </a:p>
        </p:txBody>
      </p:sp>
      <p:graphicFrame>
        <p:nvGraphicFramePr>
          <p:cNvPr id="20" name="Chart 19"/>
          <p:cNvGraphicFramePr>
            <a:graphicFrameLocks noGrp="1"/>
          </p:cNvGraphicFramePr>
          <p:nvPr>
            <p:extLst>
              <p:ext uri="{D42A27DB-BD31-4B8C-83A1-F6EECF244321}">
                <p14:modId xmlns:p14="http://schemas.microsoft.com/office/powerpoint/2010/main" xmlns="" val="3331032436"/>
              </p:ext>
            </p:extLst>
          </p:nvPr>
        </p:nvGraphicFramePr>
        <p:xfrm>
          <a:off x="914400" y="30784800"/>
          <a:ext cx="10896602" cy="495300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Chart 20"/>
          <p:cNvGraphicFramePr>
            <a:graphicFrameLocks noGrp="1"/>
          </p:cNvGraphicFramePr>
          <p:nvPr>
            <p:extLst>
              <p:ext uri="{D42A27DB-BD31-4B8C-83A1-F6EECF244321}">
                <p14:modId xmlns:p14="http://schemas.microsoft.com/office/powerpoint/2010/main" xmlns="" val="4288337579"/>
              </p:ext>
            </p:extLst>
          </p:nvPr>
        </p:nvGraphicFramePr>
        <p:xfrm>
          <a:off x="12801600" y="30708599"/>
          <a:ext cx="10058400" cy="482619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3" name="Chart 22"/>
          <p:cNvGraphicFramePr>
            <a:graphicFrameLocks noGrp="1"/>
          </p:cNvGraphicFramePr>
          <p:nvPr>
            <p:extLst>
              <p:ext uri="{D42A27DB-BD31-4B8C-83A1-F6EECF244321}">
                <p14:modId xmlns:p14="http://schemas.microsoft.com/office/powerpoint/2010/main" xmlns="" val="1248674374"/>
              </p:ext>
            </p:extLst>
          </p:nvPr>
        </p:nvGraphicFramePr>
        <p:xfrm>
          <a:off x="838209" y="36728406"/>
          <a:ext cx="10974323" cy="507107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4" name="Chart 23"/>
          <p:cNvGraphicFramePr>
            <a:graphicFrameLocks noGrp="1"/>
          </p:cNvGraphicFramePr>
          <p:nvPr>
            <p:extLst>
              <p:ext uri="{D42A27DB-BD31-4B8C-83A1-F6EECF244321}">
                <p14:modId xmlns:p14="http://schemas.microsoft.com/office/powerpoint/2010/main" xmlns="" val="4075428844"/>
              </p:ext>
            </p:extLst>
          </p:nvPr>
        </p:nvGraphicFramePr>
        <p:xfrm>
          <a:off x="12877798" y="36576000"/>
          <a:ext cx="9982202" cy="5223473"/>
        </p:xfrm>
        <a:graphic>
          <a:graphicData uri="http://schemas.openxmlformats.org/drawingml/2006/chart">
            <c:chart xmlns:c="http://schemas.openxmlformats.org/drawingml/2006/chart" xmlns:r="http://schemas.openxmlformats.org/officeDocument/2006/relationships" r:id="rId9"/>
          </a:graphicData>
        </a:graphic>
      </p:graphicFrame>
      <p:pic>
        <p:nvPicPr>
          <p:cNvPr id="22" name="Picture 21" descr="File:4-methylcyclohexylmethanol.png">
            <a:hlinkClick r:id="rId10"/>
          </p:cNvPr>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12115798" y="14142720"/>
            <a:ext cx="10287002" cy="5745577"/>
          </a:xfrm>
          <a:prstGeom prst="rect">
            <a:avLst/>
          </a:prstGeom>
          <a:noFill/>
          <a:ln>
            <a:noFill/>
          </a:ln>
        </p:spPr>
      </p:pic>
      <p:sp>
        <p:nvSpPr>
          <p:cNvPr id="6" name="TextBox 5"/>
          <p:cNvSpPr txBox="1"/>
          <p:nvPr/>
        </p:nvSpPr>
        <p:spPr>
          <a:xfrm>
            <a:off x="13335004" y="20116800"/>
            <a:ext cx="8686800" cy="553978"/>
          </a:xfrm>
          <a:prstGeom prst="rect">
            <a:avLst/>
          </a:prstGeom>
          <a:noFill/>
        </p:spPr>
        <p:txBody>
          <a:bodyPr wrap="square" lIns="91410" tIns="45710" rIns="91410" bIns="45710" rtlCol="0">
            <a:spAutoFit/>
          </a:bodyPr>
          <a:lstStyle/>
          <a:p>
            <a:r>
              <a:rPr lang="en-US" sz="3000" b="1" dirty="0" err="1" smtClean="0">
                <a:solidFill>
                  <a:schemeClr val="bg1"/>
                </a:solidFill>
              </a:rPr>
              <a:t>Methylcyclohexyl</a:t>
            </a:r>
            <a:r>
              <a:rPr lang="en-US" sz="3000" b="1" dirty="0" smtClean="0">
                <a:solidFill>
                  <a:schemeClr val="bg1"/>
                </a:solidFill>
              </a:rPr>
              <a:t> methanol Structure</a:t>
            </a:r>
            <a:endParaRPr lang="en-US" sz="3000" b="1" dirty="0">
              <a:solidFill>
                <a:schemeClr val="bg1"/>
              </a:solidFill>
            </a:endParaRPr>
          </a:p>
        </p:txBody>
      </p:sp>
      <p:pic>
        <p:nvPicPr>
          <p:cNvPr id="26" name="Picture 25" descr="P3150040.JPG"/>
          <p:cNvPicPr>
            <a:picLocks noChangeAspect="1"/>
          </p:cNvPicPr>
          <p:nvPr/>
        </p:nvPicPr>
        <p:blipFill>
          <a:blip r:embed="rId12" cstate="print"/>
          <a:srcRect t="20019" r="10665"/>
          <a:stretch>
            <a:fillRect/>
          </a:stretch>
        </p:blipFill>
        <p:spPr>
          <a:xfrm>
            <a:off x="31838430" y="18146541"/>
            <a:ext cx="10467369" cy="7075663"/>
          </a:xfrm>
          <a:prstGeom prst="rect">
            <a:avLst/>
          </a:prstGeom>
          <a:ln>
            <a:solidFill>
              <a:schemeClr val="bg1"/>
            </a:solidFill>
          </a:ln>
        </p:spPr>
      </p:pic>
      <p:sp>
        <p:nvSpPr>
          <p:cNvPr id="7" name="TextBox 6"/>
          <p:cNvSpPr txBox="1"/>
          <p:nvPr/>
        </p:nvSpPr>
        <p:spPr>
          <a:xfrm>
            <a:off x="1295400" y="14142720"/>
            <a:ext cx="10515600" cy="1754306"/>
          </a:xfrm>
          <a:prstGeom prst="rect">
            <a:avLst/>
          </a:prstGeom>
          <a:noFill/>
        </p:spPr>
        <p:txBody>
          <a:bodyPr wrap="square" lIns="91410" tIns="45710" rIns="91410" bIns="45710" rtlCol="0">
            <a:spAutoFit/>
          </a:bodyPr>
          <a:lstStyle/>
          <a:p>
            <a:pPr algn="just"/>
            <a:endParaRPr lang="en-US" sz="5400" dirty="0" smtClean="0">
              <a:solidFill>
                <a:schemeClr val="bg1"/>
              </a:solidFill>
            </a:endParaRPr>
          </a:p>
          <a:p>
            <a:pPr algn="just"/>
            <a:r>
              <a:rPr lang="en-US" sz="5400" dirty="0" smtClean="0">
                <a:solidFill>
                  <a:schemeClr val="bg1"/>
                </a:solidFill>
              </a:rPr>
              <a:t>        OBJECTIVE/HYPOTHESIS</a:t>
            </a:r>
            <a:endParaRPr lang="en-US" sz="5400" dirty="0">
              <a:solidFill>
                <a:schemeClr val="bg1"/>
              </a:solidFill>
            </a:endParaRPr>
          </a:p>
        </p:txBody>
      </p:sp>
      <p:sp>
        <p:nvSpPr>
          <p:cNvPr id="8" name="TextBox 7"/>
          <p:cNvSpPr txBox="1"/>
          <p:nvPr/>
        </p:nvSpPr>
        <p:spPr>
          <a:xfrm>
            <a:off x="1295404" y="16672648"/>
            <a:ext cx="10629901" cy="3093134"/>
          </a:xfrm>
          <a:prstGeom prst="rect">
            <a:avLst/>
          </a:prstGeom>
          <a:noFill/>
        </p:spPr>
        <p:txBody>
          <a:bodyPr wrap="square" lIns="91410" tIns="45710" rIns="91410" bIns="45710" rtlCol="0">
            <a:spAutoFit/>
          </a:bodyPr>
          <a:lstStyle/>
          <a:p>
            <a:r>
              <a:rPr lang="en-US" sz="3900" b="1" dirty="0">
                <a:solidFill>
                  <a:schemeClr val="bg1"/>
                </a:solidFill>
                <a:latin typeface="Arial" panose="020B0604020202020204" pitchFamily="34" charset="0"/>
                <a:cs typeface="Arial" panose="020B0604020202020204" pitchFamily="34" charset="0"/>
              </a:rPr>
              <a:t>To determine toxicity of this chemical on soil biological properties, we measured </a:t>
            </a:r>
            <a:r>
              <a:rPr lang="en-US" sz="3900" b="1" dirty="0" smtClean="0">
                <a:solidFill>
                  <a:schemeClr val="bg1"/>
                </a:solidFill>
                <a:latin typeface="Symbol" panose="05050102010706020507" pitchFamily="18" charset="2"/>
                <a:cs typeface="Arial" panose="020B0604020202020204" pitchFamily="34" charset="0"/>
              </a:rPr>
              <a:t>b</a:t>
            </a:r>
            <a:r>
              <a:rPr lang="en-US" sz="3900" b="1" dirty="0" smtClean="0">
                <a:solidFill>
                  <a:schemeClr val="bg1"/>
                </a:solidFill>
                <a:latin typeface="Arial" panose="020B0604020202020204" pitchFamily="34" charset="0"/>
                <a:cs typeface="Arial" panose="020B0604020202020204" pitchFamily="34" charset="0"/>
              </a:rPr>
              <a:t>-glucosidase activity </a:t>
            </a:r>
            <a:r>
              <a:rPr lang="en-US" sz="3900" b="1" dirty="0">
                <a:solidFill>
                  <a:schemeClr val="bg1"/>
                </a:solidFill>
                <a:latin typeface="Arial" panose="020B0604020202020204" pitchFamily="34" charset="0"/>
                <a:cs typeface="Arial" panose="020B0604020202020204" pitchFamily="34" charset="0"/>
              </a:rPr>
              <a:t>in soil treated with different </a:t>
            </a:r>
            <a:r>
              <a:rPr lang="en-US" sz="3900" b="1" dirty="0" smtClean="0">
                <a:solidFill>
                  <a:schemeClr val="bg1"/>
                </a:solidFill>
                <a:latin typeface="Arial" panose="020B0604020202020204" pitchFamily="34" charset="0"/>
                <a:cs typeface="Arial" panose="020B0604020202020204" pitchFamily="34" charset="0"/>
              </a:rPr>
              <a:t>rates of MCHM </a:t>
            </a:r>
            <a:r>
              <a:rPr lang="en-US" sz="3900" b="1" dirty="0">
                <a:solidFill>
                  <a:schemeClr val="bg1"/>
                </a:solidFill>
                <a:latin typeface="Arial" panose="020B0604020202020204" pitchFamily="34" charset="0"/>
                <a:cs typeface="Arial" panose="020B0604020202020204" pitchFamily="34" charset="0"/>
              </a:rPr>
              <a:t>and incubated for periods of one hour to </a:t>
            </a:r>
            <a:r>
              <a:rPr lang="en-US" sz="3900" b="1" dirty="0" smtClean="0">
                <a:solidFill>
                  <a:schemeClr val="bg1"/>
                </a:solidFill>
                <a:latin typeface="Arial" panose="020B0604020202020204" pitchFamily="34" charset="0"/>
                <a:cs typeface="Arial" panose="020B0604020202020204" pitchFamily="34" charset="0"/>
              </a:rPr>
              <a:t>four-weeks</a:t>
            </a:r>
            <a:r>
              <a:rPr lang="en-US" sz="3900" b="1" dirty="0">
                <a:solidFill>
                  <a:schemeClr val="bg1"/>
                </a:solidFill>
                <a:latin typeface="Arial" panose="020B0604020202020204" pitchFamily="34" charset="0"/>
                <a:cs typeface="Arial" panose="020B0604020202020204" pitchFamily="34" charset="0"/>
              </a:rPr>
              <a:t>.</a:t>
            </a:r>
            <a:endParaRPr lang="en-US" sz="3900" b="1" dirty="0">
              <a:solidFill>
                <a:schemeClr val="bg1"/>
              </a:solidFill>
            </a:endParaRPr>
          </a:p>
        </p:txBody>
      </p:sp>
      <p:pic>
        <p:nvPicPr>
          <p:cNvPr id="28" name="Picture 94"/>
          <p:cNvPicPr>
            <a:picLocks noChangeAspect="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23362922" y="18138918"/>
            <a:ext cx="8544087" cy="6795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23362924" y="24231611"/>
            <a:ext cx="11003280" cy="2062083"/>
          </a:xfrm>
          <a:prstGeom prst="rect">
            <a:avLst/>
          </a:prstGeom>
          <a:noFill/>
        </p:spPr>
        <p:txBody>
          <a:bodyPr wrap="square" lIns="91410" tIns="45710" rIns="91410" bIns="45710" rtlCol="0">
            <a:spAutoFit/>
          </a:bodyPr>
          <a:lstStyle/>
          <a:p>
            <a:r>
              <a:rPr lang="en-US" altLang="en-US" sz="3000" b="1" dirty="0">
                <a:solidFill>
                  <a:schemeClr val="bg1"/>
                </a:solidFill>
              </a:rPr>
              <a:t>Yellow color intensity measured </a:t>
            </a:r>
            <a:r>
              <a:rPr lang="en-US" altLang="en-US" sz="3000" b="1" dirty="0" smtClean="0">
                <a:solidFill>
                  <a:schemeClr val="bg1"/>
                </a:solidFill>
              </a:rPr>
              <a:t>in spectrophotometer</a:t>
            </a:r>
            <a:endParaRPr lang="en-US" altLang="en-US" dirty="0">
              <a:solidFill>
                <a:schemeClr val="bg1"/>
              </a:solidFill>
            </a:endParaRP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583</TotalTime>
  <Words>1181</Words>
  <Application>Microsoft Office PowerPoint</Application>
  <PresentationFormat>Custom</PresentationFormat>
  <Paragraphs>61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Concourse</vt:lpstr>
      <vt:lpstr>THE FATE OF METHYLCYCLOHEXANE METHANOL  IN SOIL AND EFFECT ON ENZYME ACTIVITY W. Doggett* and F. Eivazi, Department of  Agriculture and Environmental Sciences, Lincoln University in Missouri</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Lustaff</dc:creator>
  <cp:lastModifiedBy>Lustaff</cp:lastModifiedBy>
  <cp:revision>72</cp:revision>
  <dcterms:created xsi:type="dcterms:W3CDTF">2017-01-27T21:31:04Z</dcterms:created>
  <dcterms:modified xsi:type="dcterms:W3CDTF">2017-04-20T19:54:22Z</dcterms:modified>
</cp:coreProperties>
</file>