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9" r:id="rId3"/>
    <p:sldId id="320" r:id="rId4"/>
    <p:sldId id="321" r:id="rId5"/>
    <p:sldId id="319" r:id="rId6"/>
    <p:sldId id="322" r:id="rId7"/>
    <p:sldId id="323" r:id="rId8"/>
    <p:sldId id="324" r:id="rId9"/>
    <p:sldId id="262" r:id="rId10"/>
    <p:sldId id="326" r:id="rId11"/>
    <p:sldId id="341" r:id="rId12"/>
    <p:sldId id="339" r:id="rId13"/>
    <p:sldId id="325" r:id="rId14"/>
    <p:sldId id="327" r:id="rId15"/>
    <p:sldId id="328" r:id="rId16"/>
    <p:sldId id="336" r:id="rId17"/>
    <p:sldId id="329" r:id="rId18"/>
    <p:sldId id="337" r:id="rId19"/>
    <p:sldId id="338" r:id="rId20"/>
    <p:sldId id="332" r:id="rId21"/>
    <p:sldId id="330" r:id="rId22"/>
    <p:sldId id="331" r:id="rId23"/>
    <p:sldId id="333" r:id="rId24"/>
    <p:sldId id="340" r:id="rId25"/>
    <p:sldId id="335"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BC304A-446B-4C91-96EB-7D3DE06DAC35}" type="datetimeFigureOut">
              <a:rPr lang="en-US" smtClean="0"/>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3135883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BC304A-446B-4C91-96EB-7D3DE06DAC35}" type="datetimeFigureOut">
              <a:rPr lang="en-US" smtClean="0"/>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3956658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BC304A-446B-4C91-96EB-7D3DE06DAC35}" type="datetimeFigureOut">
              <a:rPr lang="en-US" smtClean="0"/>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101788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BC304A-446B-4C91-96EB-7D3DE06DAC35}" type="datetimeFigureOut">
              <a:rPr lang="en-US" smtClean="0"/>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893469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BC304A-446B-4C91-96EB-7D3DE06DAC35}" type="datetimeFigureOut">
              <a:rPr lang="en-US" smtClean="0"/>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1879749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6BC304A-446B-4C91-96EB-7D3DE06DAC35}" type="datetimeFigureOut">
              <a:rPr lang="en-US" smtClean="0"/>
              <a:t>11/30/2021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984670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BC304A-446B-4C91-96EB-7D3DE06DAC35}" type="datetimeFigureOut">
              <a:rPr lang="en-US" smtClean="0"/>
              <a:t>11/30/2021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3915221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BC304A-446B-4C91-96EB-7D3DE06DAC35}" type="datetimeFigureOut">
              <a:rPr lang="en-US" smtClean="0"/>
              <a:t>11/30/2021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2353456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BC304A-446B-4C91-96EB-7D3DE06DAC35}" type="datetimeFigureOut">
              <a:rPr lang="en-US" smtClean="0"/>
              <a:t>11/30/2021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1896701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BC304A-446B-4C91-96EB-7D3DE06DAC35}" type="datetimeFigureOut">
              <a:rPr lang="en-US" smtClean="0"/>
              <a:t>11/30/2021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2933511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BC304A-446B-4C91-96EB-7D3DE06DAC35}" type="datetimeFigureOut">
              <a:rPr lang="en-US" smtClean="0"/>
              <a:t>11/30/2021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C0E158-E158-4429-A891-4D8401D73566}" type="slidenum">
              <a:rPr lang="en-US" smtClean="0"/>
              <a:t>‹#›</a:t>
            </a:fld>
            <a:endParaRPr lang="en-US"/>
          </a:p>
        </p:txBody>
      </p:sp>
    </p:spTree>
    <p:extLst>
      <p:ext uri="{BB962C8B-B14F-4D97-AF65-F5344CB8AC3E}">
        <p14:creationId xmlns:p14="http://schemas.microsoft.com/office/powerpoint/2010/main" val="1851070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BC304A-446B-4C91-96EB-7D3DE06DAC35}" type="datetimeFigureOut">
              <a:rPr lang="en-US" smtClean="0"/>
              <a:t>11/30/2021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C0E158-E158-4429-A891-4D8401D73566}" type="slidenum">
              <a:rPr lang="en-US" smtClean="0"/>
              <a:t>‹#›</a:t>
            </a:fld>
            <a:endParaRPr lang="en-US"/>
          </a:p>
        </p:txBody>
      </p:sp>
    </p:spTree>
    <p:extLst>
      <p:ext uri="{BB962C8B-B14F-4D97-AF65-F5344CB8AC3E}">
        <p14:creationId xmlns:p14="http://schemas.microsoft.com/office/powerpoint/2010/main" val="42602641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7532"/>
            <a:ext cx="7772400" cy="1470025"/>
          </a:xfrm>
        </p:spPr>
        <p:txBody>
          <a:bodyPr/>
          <a:lstStyle/>
          <a:p>
            <a:r>
              <a:rPr lang="en-US" dirty="0" smtClean="0"/>
              <a:t>Dr. </a:t>
            </a:r>
            <a:r>
              <a:rPr lang="en-US" dirty="0" err="1" smtClean="0"/>
              <a:t>Scovill’s</a:t>
            </a:r>
            <a:r>
              <a:rPr lang="en-US" dirty="0" smtClean="0"/>
              <a:t> last Title III Presentation</a:t>
            </a:r>
            <a:endParaRPr lang="en-US" dirty="0"/>
          </a:p>
        </p:txBody>
      </p:sp>
      <p:sp>
        <p:nvSpPr>
          <p:cNvPr id="4" name="Subtitle 3"/>
          <p:cNvSpPr>
            <a:spLocks noGrp="1"/>
          </p:cNvSpPr>
          <p:nvPr>
            <p:ph type="subTitle" idx="1"/>
          </p:nvPr>
        </p:nvSpPr>
        <p:spPr>
          <a:xfrm>
            <a:off x="1371600" y="3048000"/>
            <a:ext cx="6400800" cy="3429000"/>
          </a:xfrm>
        </p:spPr>
        <p:txBody>
          <a:bodyPr>
            <a:normAutofit fontScale="92500" lnSpcReduction="10000"/>
          </a:bodyPr>
          <a:lstStyle/>
          <a:p>
            <a:r>
              <a:rPr lang="en-US" sz="6000" dirty="0" smtClean="0"/>
              <a:t>NCSS        </a:t>
            </a:r>
            <a:r>
              <a:rPr lang="en-US" dirty="0" smtClean="0"/>
              <a:t>        </a:t>
            </a:r>
            <a:r>
              <a:rPr lang="en-US" sz="6000" dirty="0" smtClean="0"/>
              <a:t>NCHE</a:t>
            </a:r>
          </a:p>
          <a:p>
            <a:endParaRPr lang="en-US" sz="6000" dirty="0" smtClean="0"/>
          </a:p>
          <a:p>
            <a:r>
              <a:rPr lang="en-US" sz="6000" dirty="0" smtClean="0"/>
              <a:t>Innovative Schools</a:t>
            </a:r>
          </a:p>
          <a:p>
            <a:r>
              <a:rPr lang="en-US" dirty="0" smtClean="0"/>
              <a:t>November 2021</a:t>
            </a:r>
            <a:endParaRPr lang="en-US" dirty="0"/>
          </a:p>
        </p:txBody>
      </p:sp>
      <p:pic>
        <p:nvPicPr>
          <p:cNvPr id="1026" name="Picture 2" descr="No entry clip art - ClipArt Best - ClipArt Be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438400"/>
            <a:ext cx="2154237" cy="21542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No entry clip art - ClipArt Best - ClipArt Be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385646"/>
            <a:ext cx="2206991" cy="220699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p:nvCxnSpPr>
        <p:spPr>
          <a:xfrm>
            <a:off x="1600200" y="5334000"/>
            <a:ext cx="6172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228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750"/>
                                        <p:tgtEl>
                                          <p:spTgt spid="1026"/>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7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38"/>
            <a:ext cx="8229600" cy="1143000"/>
          </a:xfrm>
        </p:spPr>
        <p:txBody>
          <a:bodyPr/>
          <a:lstStyle/>
          <a:p>
            <a:r>
              <a:rPr lang="en-US" dirty="0" smtClean="0"/>
              <a:t>Friday</a:t>
            </a:r>
            <a:endParaRPr lang="en-US" dirty="0"/>
          </a:p>
        </p:txBody>
      </p:sp>
      <p:sp>
        <p:nvSpPr>
          <p:cNvPr id="3" name="Content Placeholder 2"/>
          <p:cNvSpPr>
            <a:spLocks noGrp="1"/>
          </p:cNvSpPr>
          <p:nvPr>
            <p:ph idx="1"/>
          </p:nvPr>
        </p:nvSpPr>
        <p:spPr>
          <a:xfrm>
            <a:off x="152400" y="1066800"/>
            <a:ext cx="8229600" cy="4525963"/>
          </a:xfrm>
        </p:spPr>
        <p:txBody>
          <a:bodyPr>
            <a:normAutofit lnSpcReduction="10000"/>
          </a:bodyPr>
          <a:lstStyle/>
          <a:p>
            <a:r>
              <a:rPr lang="en-US" dirty="0" smtClean="0"/>
              <a:t>The morning was wasted going to the Summit only to be told since I had not forked out an extra $200.00, my sessions would begin until  noon. </a:t>
            </a:r>
          </a:p>
          <a:p>
            <a:r>
              <a:rPr lang="en-US" dirty="0" smtClean="0"/>
              <a:t>$21.00 for 15 minutes of parking.</a:t>
            </a:r>
          </a:p>
          <a:p>
            <a:r>
              <a:rPr lang="en-US" dirty="0" smtClean="0"/>
              <a:t>I smiled, departed, and went on with my itinerary.</a:t>
            </a:r>
          </a:p>
          <a:p>
            <a:r>
              <a:rPr lang="en-US" dirty="0" smtClean="0"/>
              <a:t>Off to Cape Canaveral, NASA, and </a:t>
            </a:r>
          </a:p>
          <a:p>
            <a:pPr marL="0" indent="0">
              <a:buNone/>
            </a:pPr>
            <a:r>
              <a:rPr lang="en-US" dirty="0" smtClean="0"/>
              <a:t>    the Kennedy Space Center.</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672276">
            <a:off x="6399630" y="4256582"/>
            <a:ext cx="2663247" cy="1997435"/>
          </a:xfrm>
          <a:prstGeom prst="rect">
            <a:avLst/>
          </a:prstGeom>
          <a:ln>
            <a:noFill/>
          </a:ln>
          <a:effectLst>
            <a:softEdge rad="112500"/>
          </a:effectLst>
        </p:spPr>
      </p:pic>
    </p:spTree>
    <p:extLst>
      <p:ext uri="{BB962C8B-B14F-4D97-AF65-F5344CB8AC3E}">
        <p14:creationId xmlns:p14="http://schemas.microsoft.com/office/powerpoint/2010/main" val="3326005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422370380"/>
              </p:ext>
            </p:extLst>
          </p:nvPr>
        </p:nvGraphicFramePr>
        <p:xfrm>
          <a:off x="1704142" y="0"/>
          <a:ext cx="5306258" cy="6867554"/>
        </p:xfrm>
        <a:graphic>
          <a:graphicData uri="http://schemas.openxmlformats.org/presentationml/2006/ole">
            <mc:AlternateContent xmlns:mc="http://schemas.openxmlformats.org/markup-compatibility/2006">
              <mc:Choice xmlns:v="urn:schemas-microsoft-com:vml" Requires="v">
                <p:oleObj spid="_x0000_s1027" name="Acrobat Document" r:id="rId3" imgW="5829210" imgH="7543561" progId="AcroExch.Document.DC">
                  <p:embed/>
                </p:oleObj>
              </mc:Choice>
              <mc:Fallback>
                <p:oleObj name="Acrobat Document" r:id="rId3" imgW="5829210" imgH="7543561" progId="AcroExch.Document.DC">
                  <p:embed/>
                  <p:pic>
                    <p:nvPicPr>
                      <p:cNvPr id="0" name=""/>
                      <p:cNvPicPr/>
                      <p:nvPr/>
                    </p:nvPicPr>
                    <p:blipFill>
                      <a:blip r:embed="rId4"/>
                      <a:stretch>
                        <a:fillRect/>
                      </a:stretch>
                    </p:blipFill>
                    <p:spPr>
                      <a:xfrm>
                        <a:off x="1704142" y="0"/>
                        <a:ext cx="5306258" cy="6867554"/>
                      </a:xfrm>
                      <a:prstGeom prst="rect">
                        <a:avLst/>
                      </a:prstGeom>
                    </p:spPr>
                  </p:pic>
                </p:oleObj>
              </mc:Fallback>
            </mc:AlternateContent>
          </a:graphicData>
        </a:graphic>
      </p:graphicFrame>
    </p:spTree>
    <p:extLst>
      <p:ext uri="{BB962C8B-B14F-4D97-AF65-F5344CB8AC3E}">
        <p14:creationId xmlns:p14="http://schemas.microsoft.com/office/powerpoint/2010/main" val="24865732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25532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A rainy day at the Kennedy Space Center</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000" y="1295400"/>
            <a:ext cx="6934200" cy="5200650"/>
          </a:xfrm>
          <a:prstGeom prst="rect">
            <a:avLst/>
          </a:prstGeom>
        </p:spPr>
      </p:pic>
    </p:spTree>
    <p:extLst>
      <p:ext uri="{BB962C8B-B14F-4D97-AF65-F5344CB8AC3E}">
        <p14:creationId xmlns:p14="http://schemas.microsoft.com/office/powerpoint/2010/main" val="38222994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   The VAB</a:t>
            </a:r>
            <a:endParaRPr lang="en-US" dirty="0"/>
          </a:p>
        </p:txBody>
      </p:sp>
      <p:pic>
        <p:nvPicPr>
          <p:cNvPr id="1026" name="Picture 2" descr="Kennedy Space Center Area Tourist Attractions | Memorial Spaceflight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8737" y="306876"/>
            <a:ext cx="4876800" cy="395020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28625" y="2054348"/>
            <a:ext cx="5257800" cy="3943350"/>
          </a:xfrm>
          <a:prstGeom prst="rect">
            <a:avLst/>
          </a:prstGeom>
        </p:spPr>
      </p:pic>
      <p:sp>
        <p:nvSpPr>
          <p:cNvPr id="4" name="TextBox 3"/>
          <p:cNvSpPr txBox="1"/>
          <p:nvPr/>
        </p:nvSpPr>
        <p:spPr>
          <a:xfrm>
            <a:off x="4343400" y="5731593"/>
            <a:ext cx="2362200" cy="923330"/>
          </a:xfrm>
          <a:prstGeom prst="rect">
            <a:avLst/>
          </a:prstGeom>
          <a:noFill/>
        </p:spPr>
        <p:txBody>
          <a:bodyPr wrap="square" rtlCol="0">
            <a:spAutoFit/>
          </a:bodyPr>
          <a:lstStyle/>
          <a:p>
            <a:r>
              <a:rPr lang="en-US" dirty="0" smtClean="0"/>
              <a:t>The Vehicle Assembly building as it appeared on my drive-by.</a:t>
            </a:r>
            <a:endParaRPr lang="en-US" dirty="0"/>
          </a:p>
        </p:txBody>
      </p:sp>
    </p:spTree>
    <p:extLst>
      <p:ext uri="{BB962C8B-B14F-4D97-AF65-F5344CB8AC3E}">
        <p14:creationId xmlns:p14="http://schemas.microsoft.com/office/powerpoint/2010/main" val="18351699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6377"/>
            <a:ext cx="8229600" cy="1143000"/>
          </a:xfrm>
        </p:spPr>
        <p:txBody>
          <a:bodyPr>
            <a:noAutofit/>
          </a:bodyPr>
          <a:lstStyle/>
          <a:p>
            <a:r>
              <a:rPr lang="en-US" sz="3200" dirty="0" smtClean="0"/>
              <a:t>Kennedy Space Center, a Great place to learn</a:t>
            </a:r>
            <a:endParaRPr lang="en-US" sz="32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953965"/>
            <a:ext cx="7848600" cy="5886450"/>
          </a:xfrm>
          <a:prstGeom prst="rect">
            <a:avLst/>
          </a:prstGeom>
        </p:spPr>
      </p:pic>
    </p:spTree>
    <p:extLst>
      <p:ext uri="{BB962C8B-B14F-4D97-AF65-F5344CB8AC3E}">
        <p14:creationId xmlns:p14="http://schemas.microsoft.com/office/powerpoint/2010/main" val="1734816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876800"/>
            <a:ext cx="7772400" cy="1470025"/>
          </a:xfrm>
        </p:spPr>
        <p:txBody>
          <a:bodyPr>
            <a:normAutofit/>
          </a:bodyPr>
          <a:lstStyle/>
          <a:p>
            <a:r>
              <a:rPr lang="en-US" dirty="0" smtClean="0"/>
              <a:t>Ideally, the Kennedy Space Center deserves a full day tour.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6400" y="381000"/>
            <a:ext cx="5638800" cy="4229100"/>
          </a:xfrm>
          <a:prstGeom prst="rect">
            <a:avLst/>
          </a:prstGeom>
        </p:spPr>
      </p:pic>
    </p:spTree>
    <p:extLst>
      <p:ext uri="{BB962C8B-B14F-4D97-AF65-F5344CB8AC3E}">
        <p14:creationId xmlns:p14="http://schemas.microsoft.com/office/powerpoint/2010/main" val="61841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The beach at Melbourne, FL</a:t>
            </a:r>
          </a:p>
          <a:p>
            <a:r>
              <a:rPr lang="en-US" sz="3000" dirty="0" smtClean="0"/>
              <a:t>Gale force winds and closed beaches</a:t>
            </a:r>
            <a:endParaRPr lang="en-US" sz="3000" dirty="0"/>
          </a:p>
        </p:txBody>
      </p:sp>
      <p:sp>
        <p:nvSpPr>
          <p:cNvPr id="6" name="Title 3"/>
          <p:cNvSpPr>
            <a:spLocks noGrp="1"/>
          </p:cNvSpPr>
          <p:nvPr>
            <p:ph type="title"/>
          </p:nvPr>
        </p:nvSpPr>
        <p:spPr>
          <a:xfrm>
            <a:off x="457200" y="274638"/>
            <a:ext cx="8229600" cy="1143000"/>
          </a:xfrm>
        </p:spPr>
        <p:txBody>
          <a:bodyPr/>
          <a:lstStyle/>
          <a:p>
            <a:endParaRPr lang="en-US" dirty="0"/>
          </a:p>
        </p:txBody>
      </p:sp>
    </p:spTree>
    <p:extLst>
      <p:ext uri="{BB962C8B-B14F-4D97-AF65-F5344CB8AC3E}">
        <p14:creationId xmlns:p14="http://schemas.microsoft.com/office/powerpoint/2010/main" val="2706420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3"/>
          <p:cNvSpPr>
            <a:spLocks noGrp="1"/>
          </p:cNvSpPr>
          <p:nvPr>
            <p:ph type="title"/>
          </p:nvPr>
        </p:nvSpPr>
        <p:spPr>
          <a:xfrm>
            <a:off x="533400" y="5334000"/>
            <a:ext cx="8229600" cy="1143000"/>
          </a:xfrm>
        </p:spPr>
        <p:txBody>
          <a:bodyPr/>
          <a:lstStyle/>
          <a:p>
            <a:r>
              <a:rPr lang="en-US" dirty="0" smtClean="0">
                <a:solidFill>
                  <a:srgbClr val="C00000"/>
                </a:solidFill>
              </a:rPr>
              <a:t>Perfect for surfing practice!</a:t>
            </a:r>
            <a:endParaRPr lang="en-US" dirty="0">
              <a:solidFill>
                <a:srgbClr val="C00000"/>
              </a:solidFill>
            </a:endParaRPr>
          </a:p>
        </p:txBody>
      </p:sp>
    </p:spTree>
    <p:extLst>
      <p:ext uri="{BB962C8B-B14F-4D97-AF65-F5344CB8AC3E}">
        <p14:creationId xmlns:p14="http://schemas.microsoft.com/office/powerpoint/2010/main" val="3153010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667000"/>
            <a:ext cx="8229600" cy="1143000"/>
          </a:xfrm>
        </p:spPr>
        <p:txBody>
          <a:bodyPr>
            <a:noAutofit/>
          </a:bodyPr>
          <a:lstStyle/>
          <a:p>
            <a:pPr algn="l"/>
            <a:r>
              <a:rPr lang="en-US" sz="3600" dirty="0" smtClean="0"/>
              <a:t>By 9:00 a.m. Saturday morning the sun broke through and the middle and high school surfing clubs got to work.</a:t>
            </a:r>
            <a:br>
              <a:rPr lang="en-US" sz="3600" dirty="0" smtClean="0"/>
            </a:br>
            <a:r>
              <a:rPr lang="en-US" sz="3600" dirty="0"/>
              <a:t/>
            </a:r>
            <a:br>
              <a:rPr lang="en-US" sz="3600" dirty="0"/>
            </a:br>
            <a:r>
              <a:rPr lang="en-US" sz="3600" dirty="0" smtClean="0"/>
              <a:t/>
            </a:r>
            <a:br>
              <a:rPr lang="en-US" sz="3600" dirty="0" smtClean="0"/>
            </a:br>
            <a:r>
              <a:rPr lang="en-US" sz="3600" dirty="0"/>
              <a:t/>
            </a:r>
            <a:br>
              <a:rPr lang="en-US" sz="3600" dirty="0"/>
            </a:br>
            <a:r>
              <a:rPr lang="en-US" sz="3600" dirty="0" smtClean="0"/>
              <a:t>We are </a:t>
            </a:r>
            <a:br>
              <a:rPr lang="en-US" sz="3600" dirty="0" smtClean="0"/>
            </a:br>
            <a:r>
              <a:rPr lang="en-US" sz="3600" dirty="0" smtClean="0"/>
              <a:t>reminded of </a:t>
            </a:r>
            <a:br>
              <a:rPr lang="en-US" sz="3600" dirty="0" smtClean="0"/>
            </a:br>
            <a:r>
              <a:rPr lang="en-US" sz="3600" dirty="0" smtClean="0"/>
              <a:t>regional sports </a:t>
            </a:r>
            <a:br>
              <a:rPr lang="en-US" sz="3600" dirty="0" smtClean="0"/>
            </a:br>
            <a:r>
              <a:rPr lang="en-US" sz="3600" dirty="0" smtClean="0"/>
              <a:t>programs.</a:t>
            </a:r>
            <a:endParaRPr lang="en-US" sz="36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0" y="2743200"/>
            <a:ext cx="5283200" cy="3962400"/>
          </a:xfrm>
          <a:prstGeom prst="rect">
            <a:avLst/>
          </a:prstGeom>
        </p:spPr>
      </p:pic>
    </p:spTree>
    <p:extLst>
      <p:ext uri="{BB962C8B-B14F-4D97-AF65-F5344CB8AC3E}">
        <p14:creationId xmlns:p14="http://schemas.microsoft.com/office/powerpoint/2010/main" val="3401698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533400"/>
            <a:ext cx="8305800" cy="5693866"/>
          </a:xfrm>
          <a:prstGeom prst="rect">
            <a:avLst/>
          </a:prstGeom>
          <a:noFill/>
        </p:spPr>
        <p:txBody>
          <a:bodyPr wrap="square" rtlCol="0">
            <a:spAutoFit/>
          </a:bodyPr>
          <a:lstStyle/>
          <a:p>
            <a:pPr algn="ctr"/>
            <a:r>
              <a:rPr lang="en-US" sz="2800" dirty="0" smtClean="0"/>
              <a:t>This was the 10</a:t>
            </a:r>
            <a:r>
              <a:rPr lang="en-US" sz="2800" baseline="30000" dirty="0" smtClean="0"/>
              <a:t>th</a:t>
            </a:r>
            <a:r>
              <a:rPr lang="en-US" sz="2800" dirty="0" smtClean="0"/>
              <a:t> and final conference during my 12 year tenure at Lincoln University. Traditionally I had attended the National Council of the Social Studies (NCSS) and more recently the National Council of History Educators (NCHE). The previous two academic years of Title III Professional Development opportunities were stymied due to COVID and a lack of competent leadership. Whether NCSS or NCHE, these conferences have always been held in large Metropolitan areas including Denver, Washington, D.C. (3), St. Louis, Seattle, New Orleans, Boston, and San Francisco. This year both conferences were to be held simultaneously in Minneapolis, Minnesota. </a:t>
            </a:r>
            <a:endParaRPr lang="en-US" sz="2800" dirty="0"/>
          </a:p>
        </p:txBody>
      </p:sp>
    </p:spTree>
    <p:extLst>
      <p:ext uri="{BB962C8B-B14F-4D97-AF65-F5344CB8AC3E}">
        <p14:creationId xmlns:p14="http://schemas.microsoft.com/office/powerpoint/2010/main" val="21480105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31" y="0"/>
            <a:ext cx="9144000" cy="6858000"/>
          </a:xfrm>
          <a:prstGeom prst="rect">
            <a:avLst/>
          </a:prstGeom>
        </p:spPr>
      </p:pic>
      <p:sp>
        <p:nvSpPr>
          <p:cNvPr id="5" name="Title 3"/>
          <p:cNvSpPr>
            <a:spLocks noGrp="1"/>
          </p:cNvSpPr>
          <p:nvPr>
            <p:ph type="title"/>
          </p:nvPr>
        </p:nvSpPr>
        <p:spPr>
          <a:xfrm>
            <a:off x="457200" y="274638"/>
            <a:ext cx="8229600" cy="1143000"/>
          </a:xfrm>
        </p:spPr>
        <p:txBody>
          <a:bodyPr/>
          <a:lstStyle/>
          <a:p>
            <a:r>
              <a:rPr lang="en-US" dirty="0" smtClean="0"/>
              <a:t>Sebastian Inlet State Park</a:t>
            </a:r>
            <a:endParaRPr lang="en-US" dirty="0"/>
          </a:p>
        </p:txBody>
      </p:sp>
    </p:spTree>
    <p:extLst>
      <p:ext uri="{BB962C8B-B14F-4D97-AF65-F5344CB8AC3E}">
        <p14:creationId xmlns:p14="http://schemas.microsoft.com/office/powerpoint/2010/main" val="9537431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Fishermen and Pirates</a:t>
            </a:r>
            <a:endParaRPr lang="en-US" dirty="0"/>
          </a:p>
        </p:txBody>
      </p:sp>
      <p:pic>
        <p:nvPicPr>
          <p:cNvPr id="2050" name="Picture 2" descr="File:McLarty Treasure Museum (Oblique View).jpg - Wikimedia Comm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00" y="1143000"/>
            <a:ext cx="7239000" cy="322361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6 Must See Museums in Indian River County | Visit Indian River Count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3886200"/>
            <a:ext cx="3886200" cy="258447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862146" y="4956981"/>
            <a:ext cx="3810000" cy="923330"/>
          </a:xfrm>
          <a:prstGeom prst="rect">
            <a:avLst/>
          </a:prstGeom>
          <a:noFill/>
        </p:spPr>
        <p:txBody>
          <a:bodyPr wrap="square" rtlCol="0">
            <a:spAutoFit/>
          </a:bodyPr>
          <a:lstStyle/>
          <a:p>
            <a:r>
              <a:rPr lang="en-US" dirty="0" smtClean="0"/>
              <a:t>Great stories and collection, reminds the Missourian of the treasure trove of goods from the Steamboat Arabia.</a:t>
            </a:r>
            <a:endParaRPr lang="en-US" dirty="0"/>
          </a:p>
        </p:txBody>
      </p:sp>
    </p:spTree>
    <p:extLst>
      <p:ext uri="{BB962C8B-B14F-4D97-AF65-F5344CB8AC3E}">
        <p14:creationId xmlns:p14="http://schemas.microsoft.com/office/powerpoint/2010/main" val="26011917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00100"/>
            <a:ext cx="8229600" cy="1143000"/>
          </a:xfrm>
        </p:spPr>
        <p:txBody>
          <a:bodyPr>
            <a:noAutofit/>
          </a:bodyPr>
          <a:lstStyle/>
          <a:p>
            <a:pPr algn="l"/>
            <a:r>
              <a:rPr lang="en-US" sz="3600" dirty="0" smtClean="0"/>
              <a:t>Locals at Vero Beach</a:t>
            </a:r>
            <a:br>
              <a:rPr lang="en-US" sz="3600" dirty="0" smtClean="0"/>
            </a:br>
            <a:r>
              <a:rPr lang="en-US" sz="3600" dirty="0" smtClean="0"/>
              <a:t>enjoying a </a:t>
            </a:r>
            <a:br>
              <a:rPr lang="en-US" sz="3600" dirty="0" smtClean="0"/>
            </a:br>
            <a:r>
              <a:rPr lang="en-US" sz="3600" dirty="0" smtClean="0"/>
              <a:t>Clam Bake </a:t>
            </a:r>
            <a:br>
              <a:rPr lang="en-US" sz="3600" dirty="0" smtClean="0"/>
            </a:br>
            <a:r>
              <a:rPr lang="en-US" sz="3600" dirty="0" smtClean="0"/>
              <a:t>fundraiser.</a:t>
            </a:r>
            <a:endParaRPr lang="en-US" sz="36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2819400"/>
            <a:ext cx="5181600" cy="38862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0" y="873369"/>
            <a:ext cx="5181600" cy="3886200"/>
          </a:xfrm>
          <a:prstGeom prst="rect">
            <a:avLst/>
          </a:prstGeom>
        </p:spPr>
      </p:pic>
      <p:sp>
        <p:nvSpPr>
          <p:cNvPr id="5" name="TextBox 4"/>
          <p:cNvSpPr txBox="1"/>
          <p:nvPr/>
        </p:nvSpPr>
        <p:spPr>
          <a:xfrm>
            <a:off x="5867400" y="5181600"/>
            <a:ext cx="2514600" cy="646331"/>
          </a:xfrm>
          <a:prstGeom prst="rect">
            <a:avLst/>
          </a:prstGeom>
          <a:noFill/>
        </p:spPr>
        <p:txBody>
          <a:bodyPr wrap="square" rtlCol="0">
            <a:spAutoFit/>
          </a:bodyPr>
          <a:lstStyle/>
          <a:p>
            <a:r>
              <a:rPr lang="en-US" dirty="0" smtClean="0"/>
              <a:t>Learning about the region at the local level.</a:t>
            </a:r>
            <a:endParaRPr lang="en-US" dirty="0"/>
          </a:p>
        </p:txBody>
      </p:sp>
    </p:spTree>
    <p:extLst>
      <p:ext uri="{BB962C8B-B14F-4D97-AF65-F5344CB8AC3E}">
        <p14:creationId xmlns:p14="http://schemas.microsoft.com/office/powerpoint/2010/main" val="41945207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conclusion</a:t>
            </a:r>
            <a:endParaRPr lang="en-US" dirty="0"/>
          </a:p>
        </p:txBody>
      </p:sp>
      <p:sp>
        <p:nvSpPr>
          <p:cNvPr id="3" name="Content Placeholder 2"/>
          <p:cNvSpPr>
            <a:spLocks noGrp="1"/>
          </p:cNvSpPr>
          <p:nvPr>
            <p:ph idx="1"/>
          </p:nvPr>
        </p:nvSpPr>
        <p:spPr/>
        <p:txBody>
          <a:bodyPr>
            <a:normAutofit/>
          </a:bodyPr>
          <a:lstStyle/>
          <a:p>
            <a:r>
              <a:rPr lang="en-US" dirty="0" smtClean="0"/>
              <a:t>The Innovative Schools Summit is a revenue generating machine.</a:t>
            </a:r>
          </a:p>
          <a:p>
            <a:r>
              <a:rPr lang="en-US" dirty="0" smtClean="0"/>
              <a:t>The sessions are indicative of how far K-12 education has strayed from teaching reading writing and arithmetic</a:t>
            </a:r>
          </a:p>
          <a:p>
            <a:r>
              <a:rPr lang="en-US" dirty="0" smtClean="0"/>
              <a:t>The sessions are a reminder to me that the state should not be and cannot be in the business of parenting.</a:t>
            </a:r>
          </a:p>
        </p:txBody>
      </p:sp>
    </p:spTree>
    <p:extLst>
      <p:ext uri="{BB962C8B-B14F-4D97-AF65-F5344CB8AC3E}">
        <p14:creationId xmlns:p14="http://schemas.microsoft.com/office/powerpoint/2010/main" val="21832432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1917037" y="1578141"/>
            <a:ext cx="5309924" cy="3982443"/>
          </a:xfrm>
        </p:spPr>
      </p:pic>
    </p:spTree>
    <p:extLst>
      <p:ext uri="{BB962C8B-B14F-4D97-AF65-F5344CB8AC3E}">
        <p14:creationId xmlns:p14="http://schemas.microsoft.com/office/powerpoint/2010/main" val="14609007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Back In Missouri Sunday night – Lost keys and a tow back from St. Louis.</a:t>
            </a:r>
            <a:endParaRPr lang="en-US" sz="36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9200" y="1524000"/>
            <a:ext cx="6477000" cy="4857750"/>
          </a:xfrm>
          <a:prstGeom prst="rect">
            <a:avLst/>
          </a:prstGeom>
        </p:spPr>
      </p:pic>
    </p:spTree>
    <p:extLst>
      <p:ext uri="{BB962C8B-B14F-4D97-AF65-F5344CB8AC3E}">
        <p14:creationId xmlns:p14="http://schemas.microsoft.com/office/powerpoint/2010/main" val="8818814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101st NCSS Annual Conference | Social Stud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82" y="838200"/>
            <a:ext cx="9242744" cy="5257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62835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NCHE Live 2021 Presidential Inaugura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775" y="1524000"/>
            <a:ext cx="9039225" cy="4014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92662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990600"/>
            <a:ext cx="7772400" cy="4832092"/>
          </a:xfrm>
          <a:prstGeom prst="rect">
            <a:avLst/>
          </a:prstGeom>
        </p:spPr>
        <p:txBody>
          <a:bodyPr wrap="square">
            <a:spAutoFit/>
          </a:bodyPr>
          <a:lstStyle/>
          <a:p>
            <a:pPr algn="ctr"/>
            <a:r>
              <a:rPr lang="en-US" sz="2800" dirty="0"/>
              <a:t>Sadly as COVID became politicized, the conferences scheduled for this </a:t>
            </a:r>
            <a:r>
              <a:rPr lang="en-US" sz="2800" dirty="0" smtClean="0"/>
              <a:t>liberal leaning </a:t>
            </a:r>
            <a:r>
              <a:rPr lang="en-US" sz="2800" dirty="0"/>
              <a:t>“Blue” </a:t>
            </a:r>
            <a:r>
              <a:rPr lang="en-US" sz="2800" dirty="0" smtClean="0"/>
              <a:t>state </a:t>
            </a:r>
            <a:r>
              <a:rPr lang="en-US" sz="2800" dirty="0"/>
              <a:t>were converted to virtual presentations. These events historically were comprised of three days of non stop seminars, presenters, and poster sessions all focused on how to better teach social studies related topics. For the NCHE, more history focused themes. All included guest speakers, typically hocking their latest books</a:t>
            </a:r>
            <a:r>
              <a:rPr lang="en-US" sz="2800" dirty="0" smtClean="0"/>
              <a:t>. The same was planned for the conferences for this fall. When it announced the conferences would be virtual, I moved on. </a:t>
            </a:r>
            <a:endParaRPr lang="en-US" sz="2800" dirty="0"/>
          </a:p>
        </p:txBody>
      </p:sp>
    </p:spTree>
    <p:extLst>
      <p:ext uri="{BB962C8B-B14F-4D97-AF65-F5344CB8AC3E}">
        <p14:creationId xmlns:p14="http://schemas.microsoft.com/office/powerpoint/2010/main" val="22942536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7467600" cy="4832092"/>
          </a:xfrm>
          <a:prstGeom prst="rect">
            <a:avLst/>
          </a:prstGeom>
        </p:spPr>
        <p:txBody>
          <a:bodyPr wrap="square">
            <a:spAutoFit/>
          </a:bodyPr>
          <a:lstStyle/>
          <a:p>
            <a:r>
              <a:rPr lang="en-US" sz="2800" dirty="0"/>
              <a:t>Were anyone to have ever attended my previous 8 presentations (The last was a blog type ppt. like this one), they would know key to my attendance was also my exploratory nature. The conference is a small part of my experience. The study of the area’s history and geography were much more useful for me in the classroom.  </a:t>
            </a:r>
            <a:r>
              <a:rPr lang="en-US" sz="2800" dirty="0" smtClean="0"/>
              <a:t>Lost was an opportunity to explore Fort Snelling, </a:t>
            </a:r>
          </a:p>
          <a:p>
            <a:r>
              <a:rPr lang="en-US" sz="2800" dirty="0" smtClean="0"/>
              <a:t>the </a:t>
            </a:r>
            <a:r>
              <a:rPr lang="en-US" sz="2800" dirty="0" err="1" smtClean="0"/>
              <a:t>Messabi</a:t>
            </a:r>
            <a:r>
              <a:rPr lang="en-US" sz="2800" dirty="0" smtClean="0"/>
              <a:t> Range, </a:t>
            </a:r>
          </a:p>
          <a:p>
            <a:r>
              <a:rPr lang="en-US" sz="2800" dirty="0" smtClean="0"/>
              <a:t>The Greyhound Bus Museum </a:t>
            </a:r>
          </a:p>
          <a:p>
            <a:r>
              <a:rPr lang="en-US" sz="2800" dirty="0" smtClean="0"/>
              <a:t>and The Wizard of Oz Museum. </a:t>
            </a:r>
            <a:endParaRPr lang="en-US" sz="2800" dirty="0"/>
          </a:p>
        </p:txBody>
      </p:sp>
      <p:pic>
        <p:nvPicPr>
          <p:cNvPr id="3" name="Picture 2" descr="GREETINGS FROM MINNESOTA vintage reprint postcard set of 20 identical postcards. Large letter US state name post card pack (ca. 1930&amp;#39;s-1940&amp;#39;s). Made in US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299970">
            <a:off x="4951260" y="3805616"/>
            <a:ext cx="4063711" cy="2869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8250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0"/>
            <a:ext cx="7772400" cy="1470025"/>
          </a:xfrm>
        </p:spPr>
        <p:txBody>
          <a:bodyPr/>
          <a:lstStyle/>
          <a:p>
            <a:r>
              <a:rPr lang="en-US" dirty="0" smtClean="0"/>
              <a:t>So, what to do?</a:t>
            </a:r>
            <a:endParaRPr lang="en-US" dirty="0"/>
          </a:p>
        </p:txBody>
      </p:sp>
      <p:sp>
        <p:nvSpPr>
          <p:cNvPr id="3" name="Subtitle 2"/>
          <p:cNvSpPr>
            <a:spLocks noGrp="1"/>
          </p:cNvSpPr>
          <p:nvPr>
            <p:ph type="subTitle" idx="1"/>
          </p:nvPr>
        </p:nvSpPr>
        <p:spPr>
          <a:xfrm>
            <a:off x="1371600" y="2079625"/>
            <a:ext cx="6400800" cy="1752600"/>
          </a:xfrm>
        </p:spPr>
        <p:txBody>
          <a:bodyPr/>
          <a:lstStyle/>
          <a:p>
            <a:r>
              <a:rPr lang="en-US" dirty="0"/>
              <a:t>Look for and attend a school related event in a </a:t>
            </a:r>
            <a:r>
              <a:rPr lang="en-US" dirty="0" smtClean="0"/>
              <a:t>more</a:t>
            </a:r>
          </a:p>
          <a:p>
            <a:r>
              <a:rPr lang="en-US" dirty="0" smtClean="0"/>
              <a:t> </a:t>
            </a:r>
            <a:r>
              <a:rPr lang="en-US" dirty="0"/>
              <a:t>conservative </a:t>
            </a:r>
            <a:r>
              <a:rPr lang="en-US" dirty="0" smtClean="0"/>
              <a:t>leaning “Red</a:t>
            </a:r>
            <a:r>
              <a:rPr lang="en-US" dirty="0"/>
              <a:t>” </a:t>
            </a:r>
            <a:r>
              <a:rPr lang="en-US" dirty="0" smtClean="0"/>
              <a:t>state. </a:t>
            </a:r>
            <a:endParaRPr lang="en-US" dirty="0"/>
          </a:p>
        </p:txBody>
      </p:sp>
      <p:pic>
        <p:nvPicPr>
          <p:cNvPr id="7" name="Picture 6" descr="https://m.media-amazon.com/images/I/71Y2NJfE3SL._AC_SL1000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000" y="3929278"/>
            <a:ext cx="3962400" cy="2745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892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United States Family &amp;amp; Education Conference Events | Eventbr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4191000"/>
            <a:ext cx="4572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457200" y="609600"/>
            <a:ext cx="8229600" cy="1143000"/>
          </a:xfrm>
        </p:spPr>
        <p:txBody>
          <a:bodyPr>
            <a:normAutofit fontScale="90000"/>
          </a:bodyPr>
          <a:lstStyle/>
          <a:p>
            <a:r>
              <a:rPr lang="en-US" dirty="0" smtClean="0"/>
              <a:t>The Innovative Schools Summit Itinerary</a:t>
            </a:r>
            <a:endParaRPr lang="en-US" dirty="0"/>
          </a:p>
        </p:txBody>
      </p:sp>
      <p:sp>
        <p:nvSpPr>
          <p:cNvPr id="5" name="Content Placeholder 4"/>
          <p:cNvSpPr>
            <a:spLocks noGrp="1"/>
          </p:cNvSpPr>
          <p:nvPr>
            <p:ph idx="1"/>
          </p:nvPr>
        </p:nvSpPr>
        <p:spPr>
          <a:xfrm>
            <a:off x="457200" y="2133600"/>
            <a:ext cx="8229600" cy="4525963"/>
          </a:xfrm>
        </p:spPr>
        <p:txBody>
          <a:bodyPr/>
          <a:lstStyle/>
          <a:p>
            <a:r>
              <a:rPr lang="en-US" altLang="en-US" dirty="0"/>
              <a:t>Thursday – Travel</a:t>
            </a:r>
            <a:r>
              <a:rPr lang="en-US" altLang="en-US"/>
              <a:t>, </a:t>
            </a:r>
            <a:r>
              <a:rPr lang="en-US" altLang="en-US" smtClean="0"/>
              <a:t>Supper </a:t>
            </a:r>
            <a:r>
              <a:rPr lang="en-US" altLang="en-US" dirty="0" smtClean="0"/>
              <a:t>at Ormond Beach  </a:t>
            </a:r>
            <a:endParaRPr lang="en-US" altLang="en-US" dirty="0"/>
          </a:p>
          <a:p>
            <a:r>
              <a:rPr lang="en-US" altLang="en-US" dirty="0"/>
              <a:t>Friday - Sessions, Kennedy Space Center</a:t>
            </a:r>
          </a:p>
          <a:p>
            <a:r>
              <a:rPr lang="en-US" altLang="en-US" dirty="0"/>
              <a:t>Saturday - Coastal </a:t>
            </a:r>
            <a:r>
              <a:rPr lang="en-US" altLang="en-US" dirty="0" smtClean="0"/>
              <a:t>Tour </a:t>
            </a:r>
            <a:r>
              <a:rPr lang="en-US" altLang="en-US" dirty="0"/>
              <a:t>&amp; Historic sites                  </a:t>
            </a:r>
          </a:p>
          <a:p>
            <a:r>
              <a:rPr lang="en-US" altLang="en-US" dirty="0"/>
              <a:t>Sunday - Travel   </a:t>
            </a:r>
          </a:p>
          <a:p>
            <a:endParaRPr lang="en-US" dirty="0"/>
          </a:p>
        </p:txBody>
      </p:sp>
    </p:spTree>
    <p:extLst>
      <p:ext uri="{BB962C8B-B14F-4D97-AF65-F5344CB8AC3E}">
        <p14:creationId xmlns:p14="http://schemas.microsoft.com/office/powerpoint/2010/main" val="35878006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o photo description availa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3855"/>
            <a:ext cx="6867525" cy="686752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ctrTitle"/>
          </p:nvPr>
        </p:nvSpPr>
        <p:spPr>
          <a:xfrm>
            <a:off x="614362" y="2438400"/>
            <a:ext cx="7772400" cy="1470025"/>
          </a:xfrm>
        </p:spPr>
        <p:txBody>
          <a:bodyPr>
            <a:normAutofit fontScale="90000"/>
          </a:bodyPr>
          <a:lstStyle/>
          <a:p>
            <a:r>
              <a:rPr lang="en-US" dirty="0" smtClean="0"/>
              <a:t>A fast drive to Daytona Beach and then a short drive north took me to </a:t>
            </a:r>
            <a:r>
              <a:rPr lang="en-US" dirty="0" err="1" smtClean="0"/>
              <a:t>Ordmond</a:t>
            </a:r>
            <a:r>
              <a:rPr lang="en-US" dirty="0" smtClean="0"/>
              <a:t>, old college friends and a great meal at </a:t>
            </a:r>
            <a:r>
              <a:rPr lang="en-US" dirty="0" err="1" smtClean="0"/>
              <a:t>Lagerheads</a:t>
            </a:r>
            <a:r>
              <a:rPr lang="en-US" dirty="0" smtClean="0"/>
              <a:t>. Nice live music too. No fears of </a:t>
            </a:r>
            <a:r>
              <a:rPr lang="en-US" dirty="0" err="1" smtClean="0"/>
              <a:t>Covid</a:t>
            </a:r>
            <a:r>
              <a:rPr lang="en-US" dirty="0" smtClean="0"/>
              <a:t> here. </a:t>
            </a:r>
            <a:endParaRPr lang="en-US" dirty="0"/>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05661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637</TotalTime>
  <Words>688</Words>
  <Application>Microsoft Office PowerPoint</Application>
  <PresentationFormat>On-screen Show (4:3)</PresentationFormat>
  <Paragraphs>45</Paragraphs>
  <Slides>25</Slides>
  <Notes>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9" baseType="lpstr">
      <vt:lpstr>Arial</vt:lpstr>
      <vt:lpstr>Calibri</vt:lpstr>
      <vt:lpstr>Office Theme</vt:lpstr>
      <vt:lpstr>Adobe Acrobat Document</vt:lpstr>
      <vt:lpstr>Dr. Scovill’s last Title III Presentation</vt:lpstr>
      <vt:lpstr>PowerPoint Presentation</vt:lpstr>
      <vt:lpstr>PowerPoint Presentation</vt:lpstr>
      <vt:lpstr>PowerPoint Presentation</vt:lpstr>
      <vt:lpstr>PowerPoint Presentation</vt:lpstr>
      <vt:lpstr>PowerPoint Presentation</vt:lpstr>
      <vt:lpstr>So, what to do?</vt:lpstr>
      <vt:lpstr>The Innovative Schools Summit Itinerary</vt:lpstr>
      <vt:lpstr>A fast drive to Daytona Beach and then a short drive north took me to Ordmond, old college friends and a great meal at Lagerheads. Nice live music too. No fears of Covid here. </vt:lpstr>
      <vt:lpstr>Friday</vt:lpstr>
      <vt:lpstr>PowerPoint Presentation</vt:lpstr>
      <vt:lpstr>PowerPoint Presentation</vt:lpstr>
      <vt:lpstr>A rainy day at the Kennedy Space Center</vt:lpstr>
      <vt:lpstr>   The VAB</vt:lpstr>
      <vt:lpstr>Kennedy Space Center, a Great place to learn</vt:lpstr>
      <vt:lpstr>Ideally, the Kennedy Space Center deserves a full day tour. </vt:lpstr>
      <vt:lpstr>PowerPoint Presentation</vt:lpstr>
      <vt:lpstr>Perfect for surfing practice!</vt:lpstr>
      <vt:lpstr>By 9:00 a.m. Saturday morning the sun broke through and the middle and high school surfing clubs got to work.    We are  reminded of  regional sports  programs.</vt:lpstr>
      <vt:lpstr>Sebastian Inlet State Park</vt:lpstr>
      <vt:lpstr>Fishermen and Pirates</vt:lpstr>
      <vt:lpstr>Locals at Vero Beach enjoying a  Clam Bake  fundraiser.</vt:lpstr>
      <vt:lpstr>In conclusion</vt:lpstr>
      <vt:lpstr>PowerPoint Presentation</vt:lpstr>
      <vt:lpstr>Back In Missouri Sunday night – Lost keys and a tow back from St. Louis.</vt:lpstr>
    </vt:vector>
  </TitlesOfParts>
  <Company>Lincoln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Lincoln User</dc:creator>
  <cp:lastModifiedBy>Scovill, Bruce</cp:lastModifiedBy>
  <cp:revision>52</cp:revision>
  <dcterms:created xsi:type="dcterms:W3CDTF">2018-01-30T15:02:11Z</dcterms:created>
  <dcterms:modified xsi:type="dcterms:W3CDTF">2021-11-30T17:34:30Z</dcterms:modified>
</cp:coreProperties>
</file>