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Montserrat"/>
      <p:regular r:id="rId16"/>
      <p:bold r:id="rId17"/>
      <p:italic r:id="rId18"/>
      <p:boldItalic r:id="rId19"/>
    </p:embeddedFont>
    <p:embeddedFont>
      <p:font typeface="La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11" Type="http://schemas.openxmlformats.org/officeDocument/2006/relationships/slide" Target="slides/slide6.xml"/><Relationship Id="rId22" Type="http://schemas.openxmlformats.org/officeDocument/2006/relationships/font" Target="fonts/Lato-italic.fntdata"/><Relationship Id="rId10" Type="http://schemas.openxmlformats.org/officeDocument/2006/relationships/slide" Target="slides/slide5.xml"/><Relationship Id="rId21"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notesMaster" Target="notesMasters/notesMaster1.xml"/><Relationship Id="rId19" Type="http://schemas.openxmlformats.org/officeDocument/2006/relationships/font" Target="fonts/Montserrat-boldItalic.fntdata"/><Relationship Id="rId6" Type="http://schemas.openxmlformats.org/officeDocument/2006/relationships/slide" Target="slides/slide1.xml"/><Relationship Id="rId18" Type="http://schemas.openxmlformats.org/officeDocument/2006/relationships/font" Target="fonts/Montserrat-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559a510375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59a510375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59a51037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59a51037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5577819fe4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5577819fe4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59a510375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59a51037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5577819fe4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5577819fe4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5577819fe4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5577819fe4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5577819fe4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5577819fe4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5577819fe4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5577819fe4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5577819fe4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5577819fe4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20100"/>
            <a:ext cx="5550900" cy="210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GIS in Archaeology for the Don Carlos Site</a:t>
            </a:r>
            <a:endParaRPr/>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By Jeremy Morin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2"/>
          <p:cNvSpPr txBox="1"/>
          <p:nvPr>
            <p:ph idx="1" type="body"/>
          </p:nvPr>
        </p:nvSpPr>
        <p:spPr>
          <a:xfrm>
            <a:off x="1621200" y="3965025"/>
            <a:ext cx="59016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All underlined information supplied by ESRI at </a:t>
            </a:r>
            <a:r>
              <a:rPr lang="en" sz="1100">
                <a:latin typeface="Arial"/>
                <a:ea typeface="Arial"/>
                <a:cs typeface="Arial"/>
                <a:sym typeface="Arial"/>
              </a:rPr>
              <a:t>https://www.esri.com/en-us/what-is-gis</a:t>
            </a:r>
            <a:endParaRPr/>
          </a:p>
        </p:txBody>
      </p:sp>
      <p:sp>
        <p:nvSpPr>
          <p:cNvPr id="190" name="Google Shape;190;p22"/>
          <p:cNvSpPr txBox="1"/>
          <p:nvPr/>
        </p:nvSpPr>
        <p:spPr>
          <a:xfrm>
            <a:off x="1621200" y="1376700"/>
            <a:ext cx="5901600" cy="239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Special Thanks to:</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Dr. Christine Boston</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Dr. Samson Tesfaye</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Mrs. Barbara Melloway</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Ms. Holly Quick</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Ms. Taylor Larkins</a:t>
            </a:r>
            <a:endParaRPr sz="1800">
              <a:solidFill>
                <a:schemeClr val="lt1"/>
              </a:solidFill>
              <a:latin typeface="Times New Roman"/>
              <a:ea typeface="Times New Roman"/>
              <a:cs typeface="Times New Roman"/>
              <a:sym typeface="Times New Roman"/>
            </a:endParaRPr>
          </a:p>
          <a:p>
            <a:pPr indent="0" lvl="0" marL="0" rtl="0" algn="ctr">
              <a:spcBef>
                <a:spcPts val="0"/>
              </a:spcBef>
              <a:spcAft>
                <a:spcPts val="0"/>
              </a:spcAft>
              <a:buNone/>
            </a:pPr>
            <a:r>
              <a:rPr lang="en" sz="1800">
                <a:solidFill>
                  <a:schemeClr val="lt1"/>
                </a:solidFill>
                <a:latin typeface="Times New Roman"/>
                <a:ea typeface="Times New Roman"/>
                <a:cs typeface="Times New Roman"/>
                <a:sym typeface="Times New Roman"/>
              </a:rPr>
              <a:t>Property Owner and Family</a:t>
            </a:r>
            <a:endParaRPr sz="1800">
              <a:solidFill>
                <a:schemeClr val="lt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05255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GIS in Archaeology</a:t>
            </a:r>
            <a:endParaRPr/>
          </a:p>
        </p:txBody>
      </p:sp>
      <p:sp>
        <p:nvSpPr>
          <p:cNvPr id="141" name="Google Shape;141;p14"/>
          <p:cNvSpPr txBox="1"/>
          <p:nvPr>
            <p:ph idx="1" type="body"/>
          </p:nvPr>
        </p:nvSpPr>
        <p:spPr>
          <a:xfrm>
            <a:off x="1038600" y="1307850"/>
            <a:ext cx="75567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Times New Roman"/>
                <a:ea typeface="Times New Roman"/>
                <a:cs typeface="Times New Roman"/>
                <a:sym typeface="Times New Roman"/>
              </a:rPr>
              <a:t>GIS or G</a:t>
            </a:r>
            <a:r>
              <a:rPr lang="en" sz="1800">
                <a:latin typeface="Times New Roman"/>
                <a:ea typeface="Times New Roman"/>
                <a:cs typeface="Times New Roman"/>
                <a:sym typeface="Times New Roman"/>
              </a:rPr>
              <a:t>eographic Information System  is a system designed to capture, store, manipulate, analyze, manage, and present spatial data. Meaning that it collects data to be edited to be useful in many different ways. Such as:</a:t>
            </a:r>
            <a:endParaRPr sz="1800">
              <a:latin typeface="Times New Roman"/>
              <a:ea typeface="Times New Roman"/>
              <a:cs typeface="Times New Roman"/>
              <a:sym typeface="Times New Roman"/>
            </a:endParaRPr>
          </a:p>
          <a:p>
            <a:pPr indent="-317500" lvl="0" marL="457200" rtl="0" algn="l">
              <a:lnSpc>
                <a:spcPct val="125000"/>
              </a:lnSpc>
              <a:spcBef>
                <a:spcPts val="1600"/>
              </a:spcBef>
              <a:spcAft>
                <a:spcPts val="0"/>
              </a:spcAft>
              <a:buSzPts val="1400"/>
              <a:buFont typeface="Times New Roman"/>
              <a:buChar char="●"/>
            </a:pPr>
            <a:r>
              <a:rPr lang="en" sz="1800" u="sng">
                <a:latin typeface="Times New Roman"/>
                <a:ea typeface="Times New Roman"/>
                <a:cs typeface="Times New Roman"/>
                <a:sym typeface="Times New Roman"/>
              </a:rPr>
              <a:t>Identify problems</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map of opioid prescription claims</a:t>
            </a:r>
            <a:endParaRPr sz="1400" u="sng">
              <a:latin typeface="Times New Roman"/>
              <a:ea typeface="Times New Roman"/>
              <a:cs typeface="Times New Roman"/>
              <a:sym typeface="Times New Roman"/>
            </a:endParaRPr>
          </a:p>
          <a:p>
            <a:pPr indent="-317500" lvl="0" marL="457200" rtl="0" algn="l">
              <a:lnSpc>
                <a:spcPct val="125000"/>
              </a:lnSpc>
              <a:spcBef>
                <a:spcPts val="0"/>
              </a:spcBef>
              <a:spcAft>
                <a:spcPts val="0"/>
              </a:spcAft>
              <a:buSzPts val="1400"/>
              <a:buFont typeface="Times New Roman"/>
              <a:buChar char="●"/>
            </a:pPr>
            <a:r>
              <a:rPr lang="en" sz="1800" u="sng">
                <a:latin typeface="Times New Roman"/>
                <a:ea typeface="Times New Roman"/>
                <a:cs typeface="Times New Roman"/>
                <a:sym typeface="Times New Roman"/>
              </a:rPr>
              <a:t>Perform forecasting</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to forecast traffic</a:t>
            </a:r>
            <a:endParaRPr sz="1400" u="sng">
              <a:latin typeface="Times New Roman"/>
              <a:ea typeface="Times New Roman"/>
              <a:cs typeface="Times New Roman"/>
              <a:sym typeface="Times New Roman"/>
            </a:endParaRPr>
          </a:p>
          <a:p>
            <a:pPr indent="-317500" lvl="0" marL="457200" rtl="0" algn="l">
              <a:lnSpc>
                <a:spcPct val="125000"/>
              </a:lnSpc>
              <a:spcBef>
                <a:spcPts val="0"/>
              </a:spcBef>
              <a:spcAft>
                <a:spcPts val="0"/>
              </a:spcAft>
              <a:buSzPts val="1400"/>
              <a:buFont typeface="Times New Roman"/>
              <a:buChar char="●"/>
            </a:pPr>
            <a:r>
              <a:rPr lang="en" sz="1800" u="sng">
                <a:latin typeface="Times New Roman"/>
                <a:ea typeface="Times New Roman"/>
                <a:cs typeface="Times New Roman"/>
                <a:sym typeface="Times New Roman"/>
              </a:rPr>
              <a:t>Monitor change</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to reveal the extent of glaciers retreating</a:t>
            </a:r>
            <a:endParaRPr sz="1400" u="sng">
              <a:latin typeface="Times New Roman"/>
              <a:ea typeface="Times New Roman"/>
              <a:cs typeface="Times New Roman"/>
              <a:sym typeface="Times New Roman"/>
            </a:endParaRPr>
          </a:p>
          <a:p>
            <a:pPr indent="-317500" lvl="0" marL="457200" rtl="0" algn="l">
              <a:lnSpc>
                <a:spcPct val="125000"/>
              </a:lnSpc>
              <a:spcBef>
                <a:spcPts val="0"/>
              </a:spcBef>
              <a:spcAft>
                <a:spcPts val="0"/>
              </a:spcAft>
              <a:buSzPts val="1400"/>
              <a:buFont typeface="Times New Roman"/>
              <a:buChar char="●"/>
            </a:pPr>
            <a:r>
              <a:rPr lang="en" sz="1800" u="sng">
                <a:latin typeface="Times New Roman"/>
                <a:ea typeface="Times New Roman"/>
                <a:cs typeface="Times New Roman"/>
                <a:sym typeface="Times New Roman"/>
              </a:rPr>
              <a:t>Set priorities</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analyzing crime patterns to help public safety officials</a:t>
            </a:r>
            <a:endParaRPr sz="1400" u="sng">
              <a:latin typeface="Times New Roman"/>
              <a:ea typeface="Times New Roman"/>
              <a:cs typeface="Times New Roman"/>
              <a:sym typeface="Times New Roman"/>
            </a:endParaRPr>
          </a:p>
          <a:p>
            <a:pPr indent="-317500" lvl="0" marL="457200" rtl="0" algn="l">
              <a:lnSpc>
                <a:spcPct val="125000"/>
              </a:lnSpc>
              <a:spcBef>
                <a:spcPts val="0"/>
              </a:spcBef>
              <a:spcAft>
                <a:spcPts val="0"/>
              </a:spcAft>
              <a:buSzPts val="1400"/>
              <a:buFont typeface="Times New Roman"/>
              <a:buChar char="●"/>
            </a:pPr>
            <a:r>
              <a:rPr lang="en" sz="1800" u="sng">
                <a:latin typeface="Times New Roman"/>
                <a:ea typeface="Times New Roman"/>
                <a:cs typeface="Times New Roman"/>
                <a:sym typeface="Times New Roman"/>
              </a:rPr>
              <a:t>Manage &amp; respond to events</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to </a:t>
            </a:r>
            <a:r>
              <a:rPr lang="en" sz="1400" u="sng">
                <a:latin typeface="Times New Roman"/>
                <a:ea typeface="Times New Roman"/>
                <a:cs typeface="Times New Roman"/>
                <a:sym typeface="Times New Roman"/>
              </a:rPr>
              <a:t>track and </a:t>
            </a:r>
            <a:r>
              <a:rPr lang="en" sz="1400" u="sng">
                <a:latin typeface="Times New Roman"/>
                <a:ea typeface="Times New Roman"/>
                <a:cs typeface="Times New Roman"/>
                <a:sym typeface="Times New Roman"/>
              </a:rPr>
              <a:t>show potential impact to people from storms</a:t>
            </a:r>
            <a:endParaRPr sz="1400" u="sng">
              <a:latin typeface="Times New Roman"/>
              <a:ea typeface="Times New Roman"/>
              <a:cs typeface="Times New Roman"/>
              <a:sym typeface="Times New Roman"/>
            </a:endParaRPr>
          </a:p>
          <a:p>
            <a:pPr indent="-317500" lvl="0" marL="457200" rtl="0" algn="l">
              <a:lnSpc>
                <a:spcPct val="125000"/>
              </a:lnSpc>
              <a:spcBef>
                <a:spcPts val="0"/>
              </a:spcBef>
              <a:spcAft>
                <a:spcPts val="0"/>
              </a:spcAft>
              <a:buSzPts val="1400"/>
              <a:buFont typeface="Times New Roman"/>
              <a:buChar char="●"/>
            </a:pPr>
            <a:r>
              <a:rPr lang="en" sz="1800" u="sng">
                <a:latin typeface="Times New Roman"/>
                <a:ea typeface="Times New Roman"/>
                <a:cs typeface="Times New Roman"/>
                <a:sym typeface="Times New Roman"/>
              </a:rPr>
              <a:t>Understand trends</a:t>
            </a:r>
            <a:r>
              <a:rPr lang="en" sz="1800">
                <a:latin typeface="Times New Roman"/>
                <a:ea typeface="Times New Roman"/>
                <a:cs typeface="Times New Roman"/>
                <a:sym typeface="Times New Roman"/>
              </a:rPr>
              <a:t> - </a:t>
            </a:r>
            <a:r>
              <a:rPr lang="en" sz="1400" u="sng">
                <a:latin typeface="Times New Roman"/>
                <a:ea typeface="Times New Roman"/>
                <a:cs typeface="Times New Roman"/>
                <a:sym typeface="Times New Roman"/>
              </a:rPr>
              <a:t>measures job growth or losses in different industries </a:t>
            </a:r>
            <a:endParaRPr sz="1400" u="sng">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15"/>
          <p:cNvSpPr txBox="1"/>
          <p:nvPr>
            <p:ph idx="1" type="body"/>
          </p:nvPr>
        </p:nvSpPr>
        <p:spPr>
          <a:xfrm>
            <a:off x="2303000" y="750250"/>
            <a:ext cx="6529800" cy="3468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latin typeface="Times New Roman"/>
                <a:ea typeface="Times New Roman"/>
                <a:cs typeface="Times New Roman"/>
                <a:sym typeface="Times New Roman"/>
              </a:rPr>
              <a:t>A Trimble™ Geo 7X GPS </a:t>
            </a:r>
            <a:r>
              <a:rPr lang="en" sz="1800">
                <a:latin typeface="Times New Roman"/>
                <a:ea typeface="Times New Roman"/>
                <a:cs typeface="Times New Roman"/>
                <a:sym typeface="Times New Roman"/>
              </a:rPr>
              <a:t>receiver allowed for the marking of the outlines of the Don Carlos Archaeology site. Using point, line, and polygons we were able to outline and map all the important locations around the site. From trenching to both large and small excavation sites, all were able to be mapped because of the Trimble™ Geo 7X GPS receiver.</a:t>
            </a:r>
            <a:endParaRPr sz="1800">
              <a:highlight>
                <a:schemeClr val="lt1"/>
              </a:highlight>
              <a:latin typeface="Times New Roman"/>
              <a:ea typeface="Times New Roman"/>
              <a:cs typeface="Times New Roman"/>
              <a:sym typeface="Times New Roman"/>
            </a:endParaRPr>
          </a:p>
        </p:txBody>
      </p:sp>
      <p:pic>
        <p:nvPicPr>
          <p:cNvPr id="147" name="Google Shape;147;p15"/>
          <p:cNvPicPr preferRelativeResize="0"/>
          <p:nvPr/>
        </p:nvPicPr>
        <p:blipFill>
          <a:blip r:embed="rId3">
            <a:alphaModFix/>
          </a:blip>
          <a:stretch>
            <a:fillRect/>
          </a:stretch>
        </p:blipFill>
        <p:spPr>
          <a:xfrm>
            <a:off x="139225" y="1703838"/>
            <a:ext cx="1962150" cy="2333625"/>
          </a:xfrm>
          <a:prstGeom prst="rect">
            <a:avLst/>
          </a:prstGeom>
          <a:noFill/>
          <a:ln>
            <a:noFill/>
          </a:ln>
        </p:spPr>
      </p:pic>
      <p:pic>
        <p:nvPicPr>
          <p:cNvPr id="148" name="Google Shape;148;p15"/>
          <p:cNvPicPr preferRelativeResize="0"/>
          <p:nvPr/>
        </p:nvPicPr>
        <p:blipFill>
          <a:blip r:embed="rId4">
            <a:alphaModFix/>
          </a:blip>
          <a:stretch>
            <a:fillRect/>
          </a:stretch>
        </p:blipFill>
        <p:spPr>
          <a:xfrm>
            <a:off x="3434300" y="3620313"/>
            <a:ext cx="4267200" cy="1228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16"/>
          <p:cNvSpPr txBox="1"/>
          <p:nvPr>
            <p:ph idx="1" type="body"/>
          </p:nvPr>
        </p:nvSpPr>
        <p:spPr>
          <a:xfrm>
            <a:off x="832050" y="3757175"/>
            <a:ext cx="7479900" cy="120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Times New Roman"/>
                <a:ea typeface="Times New Roman"/>
                <a:cs typeface="Times New Roman"/>
                <a:sym typeface="Times New Roman"/>
              </a:rPr>
              <a:t>After acquiring a Plat Map from the University of Missouri, the map had to be georeferenced to the proper coordinates so that the site would lay correctly over the map. </a:t>
            </a:r>
            <a:endParaRPr sz="1800">
              <a:latin typeface="Times New Roman"/>
              <a:ea typeface="Times New Roman"/>
              <a:cs typeface="Times New Roman"/>
              <a:sym typeface="Times New Roman"/>
            </a:endParaRPr>
          </a:p>
          <a:p>
            <a:pPr indent="0" lvl="0" marL="0" rtl="0" algn="l">
              <a:spcBef>
                <a:spcPts val="1600"/>
              </a:spcBef>
              <a:spcAft>
                <a:spcPts val="0"/>
              </a:spcAft>
              <a:buNone/>
            </a:pPr>
            <a:r>
              <a:t/>
            </a:r>
            <a:endParaRPr sz="1800">
              <a:highlight>
                <a:schemeClr val="lt1"/>
              </a:highlight>
              <a:latin typeface="Times New Roman"/>
              <a:ea typeface="Times New Roman"/>
              <a:cs typeface="Times New Roman"/>
              <a:sym typeface="Times New Roman"/>
            </a:endParaRPr>
          </a:p>
          <a:p>
            <a:pPr indent="0" lvl="0" marL="0" rtl="0" algn="l">
              <a:spcBef>
                <a:spcPts val="1600"/>
              </a:spcBef>
              <a:spcAft>
                <a:spcPts val="1600"/>
              </a:spcAft>
              <a:buNone/>
            </a:pPr>
            <a:r>
              <a:t/>
            </a:r>
            <a:endParaRPr/>
          </a:p>
        </p:txBody>
      </p:sp>
      <p:pic>
        <p:nvPicPr>
          <p:cNvPr id="154" name="Google Shape;154;p16"/>
          <p:cNvPicPr preferRelativeResize="0"/>
          <p:nvPr/>
        </p:nvPicPr>
        <p:blipFill>
          <a:blip r:embed="rId3">
            <a:alphaModFix/>
          </a:blip>
          <a:stretch>
            <a:fillRect/>
          </a:stretch>
        </p:blipFill>
        <p:spPr>
          <a:xfrm>
            <a:off x="1949688" y="477013"/>
            <a:ext cx="5244625" cy="3237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17"/>
          <p:cNvSpPr txBox="1"/>
          <p:nvPr>
            <p:ph idx="1" type="body"/>
          </p:nvPr>
        </p:nvSpPr>
        <p:spPr>
          <a:xfrm>
            <a:off x="826938" y="4327275"/>
            <a:ext cx="74901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Original</a:t>
            </a:r>
            <a:r>
              <a:rPr lang="en" sz="1400">
                <a:latin typeface="Times New Roman"/>
                <a:ea typeface="Times New Roman"/>
                <a:cs typeface="Times New Roman"/>
                <a:sym typeface="Times New Roman"/>
              </a:rPr>
              <a:t> Plat Map of Moniteau County from the 1930s; supplied by University of Missouri Columbia</a:t>
            </a:r>
            <a:endParaRPr sz="1400">
              <a:latin typeface="Times New Roman"/>
              <a:ea typeface="Times New Roman"/>
              <a:cs typeface="Times New Roman"/>
              <a:sym typeface="Times New Roman"/>
            </a:endParaRPr>
          </a:p>
        </p:txBody>
      </p:sp>
      <p:pic>
        <p:nvPicPr>
          <p:cNvPr id="160" name="Google Shape;160;p17"/>
          <p:cNvPicPr preferRelativeResize="0"/>
          <p:nvPr/>
        </p:nvPicPr>
        <p:blipFill>
          <a:blip r:embed="rId3">
            <a:alphaModFix/>
          </a:blip>
          <a:stretch>
            <a:fillRect/>
          </a:stretch>
        </p:blipFill>
        <p:spPr>
          <a:xfrm>
            <a:off x="1964475" y="173625"/>
            <a:ext cx="5215035" cy="4000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18"/>
          <p:cNvSpPr txBox="1"/>
          <p:nvPr>
            <p:ph idx="1" type="body"/>
          </p:nvPr>
        </p:nvSpPr>
        <p:spPr>
          <a:xfrm>
            <a:off x="2770800" y="4339450"/>
            <a:ext cx="36024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Plat Map with mapped </a:t>
            </a:r>
            <a:r>
              <a:rPr lang="en" sz="1400">
                <a:latin typeface="Times New Roman"/>
                <a:ea typeface="Times New Roman"/>
                <a:cs typeface="Times New Roman"/>
                <a:sym typeface="Times New Roman"/>
              </a:rPr>
              <a:t>excavation</a:t>
            </a:r>
            <a:r>
              <a:rPr lang="en" sz="1400">
                <a:latin typeface="Times New Roman"/>
                <a:ea typeface="Times New Roman"/>
                <a:cs typeface="Times New Roman"/>
                <a:sym typeface="Times New Roman"/>
              </a:rPr>
              <a:t> sites </a:t>
            </a:r>
            <a:endParaRPr sz="1400">
              <a:latin typeface="Times New Roman"/>
              <a:ea typeface="Times New Roman"/>
              <a:cs typeface="Times New Roman"/>
              <a:sym typeface="Times New Roman"/>
            </a:endParaRPr>
          </a:p>
        </p:txBody>
      </p:sp>
      <p:pic>
        <p:nvPicPr>
          <p:cNvPr id="166" name="Google Shape;166;p18"/>
          <p:cNvPicPr preferRelativeResize="0"/>
          <p:nvPr/>
        </p:nvPicPr>
        <p:blipFill>
          <a:blip r:embed="rId3">
            <a:alphaModFix/>
          </a:blip>
          <a:stretch>
            <a:fillRect/>
          </a:stretch>
        </p:blipFill>
        <p:spPr>
          <a:xfrm>
            <a:off x="1053275" y="194850"/>
            <a:ext cx="7037453" cy="400057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19"/>
          <p:cNvSpPr txBox="1"/>
          <p:nvPr>
            <p:ph idx="1" type="body"/>
          </p:nvPr>
        </p:nvSpPr>
        <p:spPr>
          <a:xfrm>
            <a:off x="3811050" y="4319525"/>
            <a:ext cx="15219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Zoomed Plat Map </a:t>
            </a:r>
            <a:endParaRPr sz="1400">
              <a:latin typeface="Times New Roman"/>
              <a:ea typeface="Times New Roman"/>
              <a:cs typeface="Times New Roman"/>
              <a:sym typeface="Times New Roman"/>
            </a:endParaRPr>
          </a:p>
        </p:txBody>
      </p:sp>
      <p:pic>
        <p:nvPicPr>
          <p:cNvPr id="172" name="Google Shape;172;p19"/>
          <p:cNvPicPr preferRelativeResize="0"/>
          <p:nvPr/>
        </p:nvPicPr>
        <p:blipFill>
          <a:blip r:embed="rId3">
            <a:alphaModFix/>
          </a:blip>
          <a:stretch>
            <a:fillRect/>
          </a:stretch>
        </p:blipFill>
        <p:spPr>
          <a:xfrm>
            <a:off x="1053275" y="209000"/>
            <a:ext cx="7037453" cy="400057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0"/>
          <p:cNvSpPr txBox="1"/>
          <p:nvPr>
            <p:ph idx="1" type="body"/>
          </p:nvPr>
        </p:nvSpPr>
        <p:spPr>
          <a:xfrm>
            <a:off x="2408400" y="4354225"/>
            <a:ext cx="43272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Aerial Map of the site with mapped excavation site</a:t>
            </a:r>
            <a:endParaRPr sz="1400">
              <a:latin typeface="Times New Roman"/>
              <a:ea typeface="Times New Roman"/>
              <a:cs typeface="Times New Roman"/>
              <a:sym typeface="Times New Roman"/>
            </a:endParaRPr>
          </a:p>
        </p:txBody>
      </p:sp>
      <p:pic>
        <p:nvPicPr>
          <p:cNvPr id="178" name="Google Shape;178;p20"/>
          <p:cNvPicPr preferRelativeResize="0"/>
          <p:nvPr/>
        </p:nvPicPr>
        <p:blipFill>
          <a:blip r:embed="rId3">
            <a:alphaModFix/>
          </a:blip>
          <a:stretch>
            <a:fillRect/>
          </a:stretch>
        </p:blipFill>
        <p:spPr>
          <a:xfrm>
            <a:off x="1053275" y="201925"/>
            <a:ext cx="7037453" cy="400057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1"/>
          <p:cNvSpPr txBox="1"/>
          <p:nvPr>
            <p:ph idx="1" type="body"/>
          </p:nvPr>
        </p:nvSpPr>
        <p:spPr>
          <a:xfrm>
            <a:off x="2329350" y="4283500"/>
            <a:ext cx="4485300" cy="523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NAD 1983</a:t>
            </a:r>
            <a:r>
              <a:rPr lang="en" sz="1400">
                <a:latin typeface="Times New Roman"/>
                <a:ea typeface="Times New Roman"/>
                <a:cs typeface="Times New Roman"/>
                <a:sym typeface="Times New Roman"/>
              </a:rPr>
              <a:t> (North American Datum 1983) </a:t>
            </a:r>
            <a:r>
              <a:rPr lang="en" sz="1400">
                <a:latin typeface="Times New Roman"/>
                <a:ea typeface="Times New Roman"/>
                <a:cs typeface="Times New Roman"/>
                <a:sym typeface="Times New Roman"/>
              </a:rPr>
              <a:t>Quadrangle</a:t>
            </a:r>
            <a:r>
              <a:rPr lang="en" sz="1400">
                <a:latin typeface="Times New Roman"/>
                <a:ea typeface="Times New Roman"/>
                <a:cs typeface="Times New Roman"/>
                <a:sym typeface="Times New Roman"/>
              </a:rPr>
              <a:t> Map</a:t>
            </a:r>
            <a:endParaRPr sz="1400">
              <a:latin typeface="Times New Roman"/>
              <a:ea typeface="Times New Roman"/>
              <a:cs typeface="Times New Roman"/>
              <a:sym typeface="Times New Roman"/>
            </a:endParaRPr>
          </a:p>
        </p:txBody>
      </p:sp>
      <p:pic>
        <p:nvPicPr>
          <p:cNvPr id="184" name="Google Shape;184;p21"/>
          <p:cNvPicPr preferRelativeResize="0"/>
          <p:nvPr/>
        </p:nvPicPr>
        <p:blipFill>
          <a:blip r:embed="rId3">
            <a:alphaModFix/>
          </a:blip>
          <a:stretch>
            <a:fillRect/>
          </a:stretch>
        </p:blipFill>
        <p:spPr>
          <a:xfrm>
            <a:off x="1053275" y="166550"/>
            <a:ext cx="7037453" cy="400057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