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22" Type="http://schemas.openxmlformats.org/officeDocument/2006/relationships/font" Target="fonts/Lato-bold.fntdata"/><Relationship Id="rId10" Type="http://schemas.openxmlformats.org/officeDocument/2006/relationships/slide" Target="slides/slide5.xml"/><Relationship Id="rId21" Type="http://schemas.openxmlformats.org/officeDocument/2006/relationships/font" Target="fonts/Lato-regular.fntdata"/><Relationship Id="rId13" Type="http://schemas.openxmlformats.org/officeDocument/2006/relationships/slide" Target="slides/slide8.xml"/><Relationship Id="rId24" Type="http://schemas.openxmlformats.org/officeDocument/2006/relationships/font" Target="fonts/Lato-boldItalic.fntdata"/><Relationship Id="rId12" Type="http://schemas.openxmlformats.org/officeDocument/2006/relationships/slide" Target="slides/slide7.xml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62742efda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g562742efd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562742efda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g562742efd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60a7f6fa2_1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ato"/>
              <a:buChar char="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Consortia are more resilient than monoculturesUses living things to purify contaminated places4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Lato"/>
              <a:buChar char="●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Can use monoculture or consortia7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ato"/>
              <a:buChar char="●"/>
            </a:pPr>
            <a:r>
              <a:t/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0" name="Google Shape;140;g560a7f6fa2_1_7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60a7f6fa2_1_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560a7f6fa2_1_70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Response to poisions, 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Physiological Variation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Ecology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Diversity</a:t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</a:pPr>
            <a:r>
              <a:rPr lang="en" sz="1000">
                <a:latin typeface="Lato"/>
                <a:ea typeface="Lato"/>
                <a:cs typeface="Lato"/>
                <a:sym typeface="Lato"/>
              </a:rPr>
              <a:t>Composition Variation</a:t>
            </a:r>
            <a:endParaRPr sz="1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62742efda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562742efd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7cc7edb1c_0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57cc7edb1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62742efda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g562742ef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7cc7edb1c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57cc7edb1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62742efda_0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562742efd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4.png"/><Relationship Id="rId5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2932850" y="1138250"/>
            <a:ext cx="5737800" cy="14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3900"/>
              <a:t>Selecting Phycoremediators for Consortia</a:t>
            </a:r>
            <a:endParaRPr sz="3900"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3020700" y="3142000"/>
            <a:ext cx="42381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"/>
              <a:t>Literature Review Presentation by Tori Spencer</a:t>
            </a:r>
            <a:endParaRPr/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4975" y="8"/>
            <a:ext cx="2769025" cy="1802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" y="3175775"/>
            <a:ext cx="2956975" cy="196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/>
          <p:nvPr>
            <p:ph idx="4294967295" type="body"/>
          </p:nvPr>
        </p:nvSpPr>
        <p:spPr>
          <a:xfrm>
            <a:off x="784800" y="230775"/>
            <a:ext cx="73569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Proposed Synthetic Consortia Plan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Get natural consortia.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Put on trash/contaminated spot.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Allow it to establish on its own.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Maintain a certain number of species.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Profit!</a:t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e the source image" id="201" name="Google Shape;20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3200" y="0"/>
            <a:ext cx="3540800" cy="265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3"/>
          <p:cNvSpPr txBox="1"/>
          <p:nvPr>
            <p:ph idx="4294967295" type="body"/>
          </p:nvPr>
        </p:nvSpPr>
        <p:spPr>
          <a:xfrm>
            <a:off x="22800" y="-226425"/>
            <a:ext cx="6178200" cy="13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Citation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i="1" lang="en" sz="2400">
                <a:solidFill>
                  <a:srgbClr val="FFFFFF"/>
                </a:solidFill>
              </a:rPr>
              <a:t>“Biodiversity improves water quality through niche partitioning”, </a:t>
            </a:r>
            <a:r>
              <a:rPr lang="en" sz="2400">
                <a:solidFill>
                  <a:srgbClr val="FFFFFF"/>
                </a:solidFill>
              </a:rPr>
              <a:t>Cardinale 2011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AutoNum type="arabicPeriod"/>
            </a:pPr>
            <a:r>
              <a:rPr i="1" lang="en" sz="2400">
                <a:solidFill>
                  <a:srgbClr val="FFFFFF"/>
                </a:solidFill>
              </a:rPr>
              <a:t>“Diatom ecological guilds display distinct and predictable behavior along nutrient and disturbance gradients in running waters”</a:t>
            </a:r>
            <a:r>
              <a:rPr lang="en" sz="2400">
                <a:solidFill>
                  <a:srgbClr val="FFFFFF"/>
                </a:solidFill>
              </a:rPr>
              <a:t>, Passy 2007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i="1" lang="en" sz="2400">
                <a:solidFill>
                  <a:srgbClr val="FFFFFF"/>
                </a:solidFill>
              </a:rPr>
              <a:t>Microalgal diversity fosters stable biomass productivity in open ponds treating wastewater, </a:t>
            </a:r>
            <a:r>
              <a:rPr lang="en" sz="2400">
                <a:solidFill>
                  <a:srgbClr val="FFFFFF"/>
                </a:solidFill>
              </a:rPr>
              <a:t>Dae-Hyun Cho et. al 2016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3026400" y="258050"/>
            <a:ext cx="30912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Bioremediation</a:t>
            </a:r>
            <a:endParaRPr sz="3000"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3000" y="937725"/>
            <a:ext cx="5631000" cy="186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3000" y="2800650"/>
            <a:ext cx="5631000" cy="39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4"/>
          <p:cNvSpPr txBox="1"/>
          <p:nvPr/>
        </p:nvSpPr>
        <p:spPr>
          <a:xfrm>
            <a:off x="276525" y="14769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2400"/>
              <a:buFont typeface="Lato"/>
              <a:buChar char="●"/>
            </a:pPr>
            <a:r>
              <a:rPr lang="en" sz="2400">
                <a:solidFill>
                  <a:srgbClr val="EFEFEF"/>
                </a:solidFill>
                <a:latin typeface="Lato"/>
                <a:ea typeface="Lato"/>
                <a:cs typeface="Lato"/>
                <a:sym typeface="Lato"/>
              </a:rPr>
              <a:t>Uses living things to purify contamination</a:t>
            </a:r>
            <a:endParaRPr sz="2400">
              <a:solidFill>
                <a:srgbClr val="EFEFE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EFEFE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2400"/>
              <a:buFont typeface="Lato"/>
              <a:buChar char="●"/>
            </a:pPr>
            <a:r>
              <a:rPr lang="en" sz="2400">
                <a:solidFill>
                  <a:srgbClr val="EFEFE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lang="en" sz="2400">
                <a:solidFill>
                  <a:srgbClr val="EFEFEF"/>
                </a:solidFill>
                <a:latin typeface="Lato"/>
                <a:ea typeface="Lato"/>
                <a:cs typeface="Lato"/>
                <a:sym typeface="Lato"/>
              </a:rPr>
              <a:t>onoculture vs consortia</a:t>
            </a:r>
            <a:endParaRPr sz="2400">
              <a:solidFill>
                <a:srgbClr val="EFEFE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5"/>
          <p:cNvSpPr txBox="1"/>
          <p:nvPr/>
        </p:nvSpPr>
        <p:spPr>
          <a:xfrm>
            <a:off x="367225" y="1351075"/>
            <a:ext cx="34743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Lato"/>
              <a:buChar char="●"/>
            </a:pPr>
            <a:r>
              <a:rPr lang="en" sz="2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</a:t>
            </a:r>
            <a:r>
              <a:rPr lang="en" sz="2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hycoremediation</a:t>
            </a:r>
            <a:endParaRPr sz="24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Lato"/>
              <a:buChar char="●"/>
            </a:pPr>
            <a:r>
              <a:rPr lang="en" sz="2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Many species exist but hard to organize</a:t>
            </a:r>
            <a:endParaRPr sz="24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Lato"/>
              <a:buChar char="●"/>
            </a:pPr>
            <a:r>
              <a:rPr lang="en" sz="2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How do we pick species for consortia?</a:t>
            </a:r>
            <a:endParaRPr sz="24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5525" y="1274875"/>
            <a:ext cx="5052976" cy="3400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5525" y="5313475"/>
            <a:ext cx="5052975" cy="340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5"/>
          <p:cNvSpPr txBox="1"/>
          <p:nvPr>
            <p:ph idx="1" type="body"/>
          </p:nvPr>
        </p:nvSpPr>
        <p:spPr>
          <a:xfrm>
            <a:off x="1549400" y="316675"/>
            <a:ext cx="74091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Algae Bioremediators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54" name="Google Shape;15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7225" y="5389675"/>
            <a:ext cx="3314575" cy="340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idx="4294967295" type="body"/>
          </p:nvPr>
        </p:nvSpPr>
        <p:spPr>
          <a:xfrm>
            <a:off x="163275" y="275600"/>
            <a:ext cx="50580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This Review Observed</a:t>
            </a:r>
            <a:r>
              <a:rPr lang="en" sz="3000"/>
              <a:t> 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Productivity (P) and resilience (R)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Through algae physiology and ecology;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Responses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Physical differences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Changes over time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Diversity </a:t>
            </a:r>
            <a:endParaRPr sz="2400"/>
          </a:p>
        </p:txBody>
      </p:sp>
      <p:pic>
        <p:nvPicPr>
          <p:cNvPr descr="Image result for algae" id="160" name="Google Shape;16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2100" y="1408225"/>
            <a:ext cx="3921900" cy="275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/>
          <p:nvPr>
            <p:ph idx="4294967295" type="body"/>
          </p:nvPr>
        </p:nvSpPr>
        <p:spPr>
          <a:xfrm>
            <a:off x="784800" y="78375"/>
            <a:ext cx="74949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Conclusions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Variation increases P &amp; R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Diversity increases </a:t>
            </a:r>
            <a:r>
              <a:rPr lang="en" sz="2400"/>
              <a:t>P &amp; R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Uniformity decreases P &amp; R</a:t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descr="Image result for bioluminescent algae microscope" id="166" name="Google Shape;16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4925" y="2861675"/>
            <a:ext cx="3189450" cy="228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8"/>
          <p:cNvSpPr txBox="1"/>
          <p:nvPr>
            <p:ph idx="4294967295" type="body"/>
          </p:nvPr>
        </p:nvSpPr>
        <p:spPr>
          <a:xfrm>
            <a:off x="861000" y="78375"/>
            <a:ext cx="81507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Conclusion 1: Variation is good!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Cardinale 2011</a:t>
            </a:r>
            <a:r>
              <a:rPr baseline="30000" i="1" lang="en" sz="2400">
                <a:solidFill>
                  <a:srgbClr val="FFFFFF"/>
                </a:solidFill>
              </a:rPr>
              <a:t>1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Passy 2007</a:t>
            </a:r>
            <a:r>
              <a:rPr baseline="30000" lang="en" sz="2400">
                <a:solidFill>
                  <a:srgbClr val="FFFFFF"/>
                </a:solidFill>
              </a:rPr>
              <a:t>2</a:t>
            </a:r>
            <a:endParaRPr baseline="30000"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/>
              <a:t>Natural aspect of algal ecology</a:t>
            </a:r>
            <a:endParaRPr baseline="30000"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Ecological s</a:t>
            </a:r>
            <a:r>
              <a:rPr lang="en" sz="2400"/>
              <a:t>uccession occurs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Causes niching and patchiness</a:t>
            </a:r>
            <a:endParaRPr sz="2400"/>
          </a:p>
        </p:txBody>
      </p:sp>
      <p:pic>
        <p:nvPicPr>
          <p:cNvPr descr="Image result for biodiversity improves water quality through niche partitioning" id="172" name="Google Shape;1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625" y="1381625"/>
            <a:ext cx="5082250" cy="34443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e the source image" id="173" name="Google Shape;17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8875" y="1381625"/>
            <a:ext cx="3444325" cy="344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9"/>
          <p:cNvSpPr txBox="1"/>
          <p:nvPr>
            <p:ph idx="4294967295" type="body"/>
          </p:nvPr>
        </p:nvSpPr>
        <p:spPr>
          <a:xfrm>
            <a:off x="632400" y="230775"/>
            <a:ext cx="83535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Conclusion 2: Diversity</a:t>
            </a:r>
            <a:r>
              <a:rPr lang="en" sz="3000"/>
              <a:t> is Good!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Dae-Hyun Cho et. al 2016</a:t>
            </a:r>
            <a:r>
              <a:rPr baseline="30000" lang="en" sz="2400">
                <a:solidFill>
                  <a:srgbClr val="FFFFFF"/>
                </a:solidFill>
              </a:rPr>
              <a:t>3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Synergistic interactions</a:t>
            </a:r>
            <a:endParaRPr sz="2400"/>
          </a:p>
        </p:txBody>
      </p:sp>
      <p:pic>
        <p:nvPicPr>
          <p:cNvPr descr="See the source image" id="179" name="Google Shape;17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5000" y="0"/>
            <a:ext cx="4169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idx="4294967295" type="body"/>
          </p:nvPr>
        </p:nvSpPr>
        <p:spPr>
          <a:xfrm>
            <a:off x="784800" y="230775"/>
            <a:ext cx="81507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Conclusion 3: Uniformity is Bad!  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Another case against monoculture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Additives may increase this problem</a:t>
            </a:r>
            <a:r>
              <a:rPr baseline="30000" lang="en" sz="2400"/>
              <a:t>1</a:t>
            </a:r>
            <a:endParaRPr baseline="30000"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descr="See the source image" id="185" name="Google Shape;18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737" y="1330450"/>
            <a:ext cx="7354525" cy="343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"/>
          <p:cNvSpPr txBox="1"/>
          <p:nvPr>
            <p:ph idx="4294967295" type="body"/>
          </p:nvPr>
        </p:nvSpPr>
        <p:spPr>
          <a:xfrm>
            <a:off x="708600" y="230775"/>
            <a:ext cx="54906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Future Projects Should: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Focus on maintaining diversity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Avoid single and few-species </a:t>
            </a:r>
            <a:r>
              <a:rPr lang="en" sz="2400"/>
              <a:t>dominance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Simulate natural settings</a:t>
            </a:r>
            <a:endParaRPr sz="2400"/>
          </a:p>
        </p:txBody>
      </p:sp>
      <p:pic>
        <p:nvPicPr>
          <p:cNvPr descr="Image result for Diatoms Underwater" id="191" name="Google Shape;19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7699" y="1393363"/>
            <a:ext cx="3607025" cy="235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