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Economica"/>
      <p:regular r:id="rId15"/>
      <p:bold r:id="rId16"/>
      <p:italic r:id="rId17"/>
      <p:boldItalic r:id="rId18"/>
    </p:embeddedFont>
    <p:embeddedFont>
      <p:font typeface="Montserrat"/>
      <p:regular r:id="rId19"/>
      <p:bold r:id="rId20"/>
      <p:italic r:id="rId21"/>
      <p:boldItalic r:id="rId22"/>
    </p:embeddedFont>
    <p:embeddedFont>
      <p:font typeface="Open Sans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bold.fntdata"/><Relationship Id="rId22" Type="http://schemas.openxmlformats.org/officeDocument/2006/relationships/font" Target="fonts/Montserrat-boldItalic.fntdata"/><Relationship Id="rId21" Type="http://schemas.openxmlformats.org/officeDocument/2006/relationships/font" Target="fonts/Montserrat-italic.fntdata"/><Relationship Id="rId24" Type="http://schemas.openxmlformats.org/officeDocument/2006/relationships/font" Target="fonts/OpenSans-bold.fntdata"/><Relationship Id="rId23" Type="http://schemas.openxmlformats.org/officeDocument/2006/relationships/font" Target="fonts/OpenSans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penSans-boldItalic.fntdata"/><Relationship Id="rId25" Type="http://schemas.openxmlformats.org/officeDocument/2006/relationships/font" Target="fonts/Open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font" Target="fonts/Economica-regular.fntdata"/><Relationship Id="rId14" Type="http://schemas.openxmlformats.org/officeDocument/2006/relationships/slide" Target="slides/slide9.xml"/><Relationship Id="rId17" Type="http://schemas.openxmlformats.org/officeDocument/2006/relationships/font" Target="fonts/Economica-italic.fntdata"/><Relationship Id="rId16" Type="http://schemas.openxmlformats.org/officeDocument/2006/relationships/font" Target="fonts/Economica-bold.fntdata"/><Relationship Id="rId19" Type="http://schemas.openxmlformats.org/officeDocument/2006/relationships/font" Target="fonts/Montserrat-regular.fntdata"/><Relationship Id="rId18" Type="http://schemas.openxmlformats.org/officeDocument/2006/relationships/font" Target="fonts/Economica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8" name="Google Shape;68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560a7f701d_0_3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5" name="Google Shape;75;g560a7f701d_0_35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563fc2643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563fc2643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563fc26435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563fc26435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563fc26435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563fc26435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563fc26435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563fc26435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563fc26435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563fc26435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564083e677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564083e677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7" name="Google Shape;17;p3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8" name="Google Shape;18;p3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" name="Google Shape;44;p9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Relationship Id="rId4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g"/><Relationship Id="rId4" Type="http://schemas.openxmlformats.org/officeDocument/2006/relationships/image" Target="../media/image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Relationship Id="rId4" Type="http://schemas.openxmlformats.org/officeDocument/2006/relationships/image" Target="../media/image1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Relationship Id="rId4" Type="http://schemas.openxmlformats.org/officeDocument/2006/relationships/image" Target="../media/image1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ee the source image" id="62" name="Google Shape;6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231100" y="1176338"/>
            <a:ext cx="5753100" cy="279082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3"/>
          <p:cNvSpPr txBox="1"/>
          <p:nvPr>
            <p:ph type="ctrTitle"/>
          </p:nvPr>
        </p:nvSpPr>
        <p:spPr>
          <a:xfrm>
            <a:off x="2760000" y="787475"/>
            <a:ext cx="3583200" cy="18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" sz="3900"/>
              <a:t>The Relationship Between Diet and Evolution In Primates</a:t>
            </a:r>
            <a:endParaRPr sz="3900"/>
          </a:p>
        </p:txBody>
      </p:sp>
      <p:sp>
        <p:nvSpPr>
          <p:cNvPr id="64" name="Google Shape;64;p13"/>
          <p:cNvSpPr txBox="1"/>
          <p:nvPr>
            <p:ph idx="1" type="subTitle"/>
          </p:nvPr>
        </p:nvSpPr>
        <p:spPr>
          <a:xfrm>
            <a:off x="2943025" y="3537925"/>
            <a:ext cx="3476400" cy="8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/>
              <a:t>Literature Review Presentation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/>
              <a:t>By Tori Spencer</a:t>
            </a:r>
            <a:endParaRPr/>
          </a:p>
        </p:txBody>
      </p:sp>
      <p:pic>
        <p:nvPicPr>
          <p:cNvPr descr="See the source image" id="65" name="Google Shape;6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23175" y="1198925"/>
            <a:ext cx="2620825" cy="262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 result for primates and human" id="70" name="Google Shape;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313700"/>
            <a:ext cx="4572000" cy="283705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4"/>
          <p:cNvSpPr txBox="1"/>
          <p:nvPr>
            <p:ph idx="2" type="body"/>
          </p:nvPr>
        </p:nvSpPr>
        <p:spPr>
          <a:xfrm>
            <a:off x="4558500" y="114600"/>
            <a:ext cx="4572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ato"/>
              <a:buChar char="●"/>
            </a:pPr>
            <a:r>
              <a:rPr lang="en" sz="2400"/>
              <a:t>i</a:t>
            </a:r>
            <a:r>
              <a:rPr lang="en" sz="2400"/>
              <a:t>s i</a:t>
            </a:r>
            <a:r>
              <a:rPr lang="en" sz="2400"/>
              <a:t>ndividualized</a:t>
            </a:r>
            <a:endParaRPr sz="2400"/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Our eating habits change our bodies</a:t>
            </a:r>
            <a:endParaRPr sz="24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en" sz="2400">
                <a:solidFill>
                  <a:srgbClr val="FFFFFF"/>
                </a:solidFill>
              </a:rPr>
              <a:t>These changes can be genetic!</a:t>
            </a:r>
            <a:endParaRPr sz="2400">
              <a:solidFill>
                <a:srgbClr val="FFFFFF"/>
              </a:solidFill>
            </a:endParaRPr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o"/>
            </a:pPr>
            <a:r>
              <a:rPr lang="en" sz="2400">
                <a:solidFill>
                  <a:srgbClr val="FFFFFF"/>
                </a:solidFill>
              </a:rPr>
              <a:t>What could they be?</a:t>
            </a:r>
            <a:endParaRPr sz="2400">
              <a:solidFill>
                <a:srgbClr val="FFFFFF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en" sz="2400">
                <a:solidFill>
                  <a:srgbClr val="FFFFFF"/>
                </a:solidFill>
              </a:rPr>
              <a:t>Let’s look in the past and at other primates for clues!</a:t>
            </a:r>
            <a:endParaRPr sz="2400">
              <a:solidFill>
                <a:srgbClr val="FFFFFF"/>
              </a:solidFill>
            </a:endParaRPr>
          </a:p>
        </p:txBody>
      </p:sp>
      <p:pic>
        <p:nvPicPr>
          <p:cNvPr descr="Image result for diet " id="72" name="Google Shape;7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-11"/>
            <a:ext cx="4572000" cy="2837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265500" y="548275"/>
            <a:ext cx="4045200" cy="17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</a:pPr>
            <a:r>
              <a:rPr lang="en" sz="2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This review investigates</a:t>
            </a:r>
            <a:r>
              <a:rPr lang="en" sz="2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diet’s effect on trends in primate: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78" name="Google Shape;78;p15"/>
          <p:cNvSpPr txBox="1"/>
          <p:nvPr>
            <p:ph idx="2" type="body"/>
          </p:nvPr>
        </p:nvSpPr>
        <p:spPr>
          <a:xfrm>
            <a:off x="4558500" y="343200"/>
            <a:ext cx="46668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en" sz="2400">
                <a:solidFill>
                  <a:srgbClr val="FFFFFF"/>
                </a:solidFill>
              </a:rPr>
              <a:t>Head Features</a:t>
            </a:r>
            <a:endParaRPr sz="2400">
              <a:solidFill>
                <a:srgbClr val="FFFFFF"/>
              </a:solidFill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en" sz="2400">
                <a:solidFill>
                  <a:srgbClr val="FFFFFF"/>
                </a:solidFill>
              </a:rPr>
              <a:t>Lifestyle</a:t>
            </a:r>
            <a:r>
              <a:rPr lang="en" sz="2400">
                <a:solidFill>
                  <a:srgbClr val="FFFFFF"/>
                </a:solidFill>
              </a:rPr>
              <a:t> </a:t>
            </a:r>
            <a:r>
              <a:rPr lang="en" sz="2400">
                <a:solidFill>
                  <a:srgbClr val="FFFFFF"/>
                </a:solidFill>
              </a:rPr>
              <a:t>and Behavior</a:t>
            </a:r>
            <a:endParaRPr sz="2400">
              <a:solidFill>
                <a:srgbClr val="FFFFFF"/>
              </a:solidFill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en" sz="2400">
                <a:solidFill>
                  <a:srgbClr val="FFFFFF"/>
                </a:solidFill>
              </a:rPr>
              <a:t>Growth Rate and Heredity</a:t>
            </a:r>
            <a:endParaRPr sz="2400">
              <a:solidFill>
                <a:srgbClr val="FFFFFF"/>
              </a:solidFill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en" sz="2400">
                <a:solidFill>
                  <a:srgbClr val="FFFFFF"/>
                </a:solidFill>
              </a:rPr>
              <a:t>Immun</a:t>
            </a:r>
            <a:r>
              <a:rPr lang="en" sz="2400">
                <a:solidFill>
                  <a:srgbClr val="FFFFFF"/>
                </a:solidFill>
              </a:rPr>
              <a:t>ology and Gut Flora</a:t>
            </a:r>
            <a:endParaRPr sz="2400">
              <a:solidFill>
                <a:srgbClr val="FFFFFF"/>
              </a:solidFill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en" sz="2400">
                <a:solidFill>
                  <a:srgbClr val="FFFFFF"/>
                </a:solidFill>
              </a:rPr>
              <a:t>Senses</a:t>
            </a:r>
            <a:endParaRPr sz="2400">
              <a:solidFill>
                <a:srgbClr val="FFFFFF"/>
              </a:solidFill>
            </a:endParaRPr>
          </a:p>
        </p:txBody>
      </p:sp>
      <p:pic>
        <p:nvPicPr>
          <p:cNvPr descr="See the source image" id="79" name="Google Shape;7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00" y="2182075"/>
            <a:ext cx="4571999" cy="2961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title"/>
          </p:nvPr>
        </p:nvSpPr>
        <p:spPr>
          <a:xfrm>
            <a:off x="494100" y="336325"/>
            <a:ext cx="9001200" cy="615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Brain Size			</a:t>
            </a:r>
            <a:r>
              <a:rPr lang="en">
                <a:solidFill>
                  <a:srgbClr val="FFFFFF"/>
                </a:solidFill>
              </a:rPr>
              <a:t>		 Skull and Teeth Shape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Image result for Nuts Fruits and Vegetables"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060700"/>
            <a:ext cx="2260600" cy="20828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6"/>
          <p:cNvSpPr txBox="1"/>
          <p:nvPr>
            <p:ph idx="1" type="subTitle"/>
          </p:nvPr>
        </p:nvSpPr>
        <p:spPr>
          <a:xfrm>
            <a:off x="722700" y="864600"/>
            <a:ext cx="3690000" cy="355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DeCasien, et. al 2017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Data from &gt;140 species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Diet over </a:t>
            </a:r>
            <a:r>
              <a:rPr lang="en"/>
              <a:t>Social factors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Frugivores vs </a:t>
            </a:r>
            <a:r>
              <a:rPr lang="en"/>
              <a:t>Folivores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High energy diet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Behavior strategies differ</a:t>
            </a:r>
            <a:endParaRPr/>
          </a:p>
        </p:txBody>
      </p:sp>
      <p:pic>
        <p:nvPicPr>
          <p:cNvPr descr="Image result for masseters" id="87" name="Google Shape;8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69100" y="3067050"/>
            <a:ext cx="2374900" cy="20701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6"/>
          <p:cNvSpPr txBox="1"/>
          <p:nvPr>
            <p:ph idx="1" type="subTitle"/>
          </p:nvPr>
        </p:nvSpPr>
        <p:spPr>
          <a:xfrm>
            <a:off x="4984575" y="788400"/>
            <a:ext cx="3792000" cy="355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LeDevin &amp; Koyabu</a:t>
            </a:r>
            <a:r>
              <a:rPr lang="en"/>
              <a:t>, 2019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Colobines (leaf-eating monkeys)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Skulls from 452 specimen</a:t>
            </a:r>
            <a:endParaRPr/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conomica"/>
              <a:buChar char="●"/>
            </a:pPr>
            <a:r>
              <a:rPr lang="en"/>
              <a:t>Seed diet caused differences in</a:t>
            </a:r>
            <a:endParaRPr/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conomica"/>
              <a:buChar char="○"/>
            </a:pPr>
            <a:r>
              <a:rPr lang="en"/>
              <a:t>Masseters for biting</a:t>
            </a:r>
            <a:endParaRPr/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conomica"/>
              <a:buChar char="○"/>
            </a:pPr>
            <a:r>
              <a:rPr lang="en"/>
              <a:t>Anterior dentition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/>
          <p:nvPr>
            <p:ph type="title"/>
          </p:nvPr>
        </p:nvSpPr>
        <p:spPr>
          <a:xfrm>
            <a:off x="113100" y="344750"/>
            <a:ext cx="8358600" cy="60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Brain Development</a:t>
            </a:r>
            <a:r>
              <a:rPr lang="en">
                <a:solidFill>
                  <a:srgbClr val="FFFFFF"/>
                </a:solidFill>
              </a:rPr>
              <a:t> 					</a:t>
            </a:r>
            <a:r>
              <a:rPr lang="en">
                <a:solidFill>
                  <a:srgbClr val="FFFFFF"/>
                </a:solidFill>
              </a:rPr>
              <a:t>Behavior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94" name="Google Shape;94;p17"/>
          <p:cNvSpPr txBox="1"/>
          <p:nvPr>
            <p:ph idx="1" type="subTitle"/>
          </p:nvPr>
        </p:nvSpPr>
        <p:spPr>
          <a:xfrm>
            <a:off x="5957800" y="1321800"/>
            <a:ext cx="3053400" cy="355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Sullivan</a:t>
            </a:r>
            <a:r>
              <a:rPr lang="en"/>
              <a:t>, et. al, 2017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i="1" lang="en">
                <a:solidFill>
                  <a:srgbClr val="1C1D1E"/>
                </a:solidFill>
              </a:rPr>
              <a:t>Macaca fuscata</a:t>
            </a:r>
            <a:r>
              <a:rPr i="1" lang="en">
                <a:solidFill>
                  <a:srgbClr val="000000"/>
                </a:solidFill>
              </a:rPr>
              <a:t> </a:t>
            </a:r>
            <a:r>
              <a:rPr lang="en">
                <a:solidFill>
                  <a:srgbClr val="000000"/>
                </a:solidFill>
              </a:rPr>
              <a:t>(Japanese macaques)</a:t>
            </a:r>
            <a:endParaRPr>
              <a:solidFill>
                <a:srgbClr val="00000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>
                <a:solidFill>
                  <a:srgbClr val="000000"/>
                </a:solidFill>
              </a:rPr>
              <a:t>Decreased infant body weight</a:t>
            </a:r>
            <a:endParaRPr>
              <a:solidFill>
                <a:srgbClr val="00000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E3D40"/>
              </a:buClr>
              <a:buSzPts val="2400"/>
              <a:buChar char="●"/>
            </a:pPr>
            <a:r>
              <a:rPr lang="en">
                <a:solidFill>
                  <a:srgbClr val="000000"/>
                </a:solidFill>
              </a:rPr>
              <a:t>Decreased </a:t>
            </a:r>
            <a:r>
              <a:rPr lang="en">
                <a:solidFill>
                  <a:srgbClr val="1C1D1E"/>
                </a:solidFill>
              </a:rPr>
              <a:t>hypothalamic melanocortin pathways</a:t>
            </a:r>
            <a:endParaRPr>
              <a:solidFill>
                <a:srgbClr val="3E3D40"/>
              </a:solidFill>
            </a:endParaRPr>
          </a:p>
        </p:txBody>
      </p:sp>
      <p:sp>
        <p:nvSpPr>
          <p:cNvPr id="95" name="Google Shape;95;p17"/>
          <p:cNvSpPr txBox="1"/>
          <p:nvPr>
            <p:ph idx="1" type="subTitle"/>
          </p:nvPr>
        </p:nvSpPr>
        <p:spPr>
          <a:xfrm>
            <a:off x="265500" y="1245600"/>
            <a:ext cx="3375600" cy="355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Rivera</a:t>
            </a:r>
            <a:r>
              <a:rPr lang="en"/>
              <a:t>, et. al, 2015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Char char="●"/>
            </a:pPr>
            <a:r>
              <a:rPr i="1" lang="en">
                <a:solidFill>
                  <a:srgbClr val="434343"/>
                </a:solidFill>
              </a:rPr>
              <a:t>Macaca fuscata </a:t>
            </a:r>
            <a:r>
              <a:rPr lang="en">
                <a:solidFill>
                  <a:srgbClr val="434343"/>
                </a:solidFill>
              </a:rPr>
              <a:t>(Japanese macaques)</a:t>
            </a:r>
            <a:endParaRPr>
              <a:solidFill>
                <a:srgbClr val="43434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Char char="●"/>
            </a:pPr>
            <a:r>
              <a:rPr lang="en">
                <a:solidFill>
                  <a:srgbClr val="434343"/>
                </a:solidFill>
              </a:rPr>
              <a:t>Pregnant mothers fed high fat diets</a:t>
            </a:r>
            <a:endParaRPr>
              <a:solidFill>
                <a:srgbClr val="43434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Char char="●"/>
            </a:pPr>
            <a:r>
              <a:rPr lang="en">
                <a:solidFill>
                  <a:srgbClr val="434343"/>
                </a:solidFill>
              </a:rPr>
              <a:t>Infants after birth have decreased dopamine signaling and receptors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descr="Image result for macaca fuscata" id="96" name="Google Shape;9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3975" y="1460302"/>
            <a:ext cx="2467625" cy="29973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>
            <p:ph type="title"/>
          </p:nvPr>
        </p:nvSpPr>
        <p:spPr>
          <a:xfrm>
            <a:off x="1179900" y="344750"/>
            <a:ext cx="8358600" cy="60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Growth Rate</a:t>
            </a:r>
            <a:r>
              <a:rPr lang="en">
                <a:solidFill>
                  <a:srgbClr val="FFFFFF"/>
                </a:solidFill>
              </a:rPr>
              <a:t> 							Heredity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02" name="Google Shape;102;p18"/>
          <p:cNvSpPr txBox="1"/>
          <p:nvPr>
            <p:ph idx="1" type="subTitle"/>
          </p:nvPr>
        </p:nvSpPr>
        <p:spPr>
          <a:xfrm>
            <a:off x="6392525" y="1017000"/>
            <a:ext cx="2504400" cy="355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Howard</a:t>
            </a:r>
            <a:r>
              <a:rPr lang="en"/>
              <a:t>, et. al, 2011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>
                <a:solidFill>
                  <a:srgbClr val="202020"/>
                </a:solidFill>
              </a:rPr>
              <a:t>Cynomolgus Monkeys (crab-eating macaque)</a:t>
            </a:r>
            <a:endParaRPr>
              <a:solidFill>
                <a:srgbClr val="3E3D4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>
                <a:solidFill>
                  <a:srgbClr val="000000"/>
                </a:solidFill>
              </a:rPr>
              <a:t>DNA methylation detected in response to diet (liver and kidney)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03" name="Google Shape;103;p18"/>
          <p:cNvSpPr txBox="1"/>
          <p:nvPr>
            <p:ph idx="1" type="subTitle"/>
          </p:nvPr>
        </p:nvSpPr>
        <p:spPr>
          <a:xfrm>
            <a:off x="113100" y="1017000"/>
            <a:ext cx="2657100" cy="355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Tang</a:t>
            </a:r>
            <a:r>
              <a:rPr lang="en"/>
              <a:t>, et. al, 2018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>
                <a:solidFill>
                  <a:srgbClr val="3E3D40"/>
                </a:solidFill>
              </a:rPr>
              <a:t>Homo Sapien (Humans)</a:t>
            </a:r>
            <a:endParaRPr>
              <a:solidFill>
                <a:srgbClr val="3E3D4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E3D40"/>
              </a:buClr>
              <a:buSzPts val="2400"/>
              <a:buChar char="●"/>
            </a:pPr>
            <a:r>
              <a:rPr lang="en">
                <a:solidFill>
                  <a:srgbClr val="3E3D40"/>
                </a:solidFill>
              </a:rPr>
              <a:t>5-12 month old babies</a:t>
            </a:r>
            <a:endParaRPr>
              <a:solidFill>
                <a:srgbClr val="3E3D4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E3D40"/>
              </a:buClr>
              <a:buSzPts val="2400"/>
              <a:buChar char="●"/>
            </a:pPr>
            <a:r>
              <a:rPr lang="en">
                <a:solidFill>
                  <a:srgbClr val="3E3D40"/>
                </a:solidFill>
              </a:rPr>
              <a:t>2 protein sources (dairy vs meat)</a:t>
            </a:r>
            <a:endParaRPr>
              <a:solidFill>
                <a:srgbClr val="3E3D4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E3D40"/>
              </a:buClr>
              <a:buSzPts val="2400"/>
              <a:buChar char="●"/>
            </a:pPr>
            <a:r>
              <a:rPr lang="en">
                <a:solidFill>
                  <a:srgbClr val="3E3D40"/>
                </a:solidFill>
              </a:rPr>
              <a:t>Mead diet promoted linear growth</a:t>
            </a:r>
            <a:endParaRPr>
              <a:solidFill>
                <a:srgbClr val="3E3D40"/>
              </a:solidFill>
            </a:endParaRPr>
          </a:p>
        </p:txBody>
      </p:sp>
      <p:pic>
        <p:nvPicPr>
          <p:cNvPr descr="Image result for ynomolgus monkeys" id="104" name="Google Shape;10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0775" y="2571750"/>
            <a:ext cx="3810000" cy="254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e the source image" id="105" name="Google Shape;10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46050" y="88425"/>
            <a:ext cx="2773025" cy="248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 result for t cells" id="110" name="Google Shape;11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8025" y="3104307"/>
            <a:ext cx="3171525" cy="2220068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9"/>
          <p:cNvSpPr txBox="1"/>
          <p:nvPr>
            <p:ph type="title"/>
          </p:nvPr>
        </p:nvSpPr>
        <p:spPr>
          <a:xfrm>
            <a:off x="1179900" y="344750"/>
            <a:ext cx="8358600" cy="60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Gut Flora</a:t>
            </a:r>
            <a:r>
              <a:rPr lang="en">
                <a:solidFill>
                  <a:srgbClr val="FFFFFF"/>
                </a:solidFill>
              </a:rPr>
              <a:t> 							</a:t>
            </a:r>
            <a:r>
              <a:rPr lang="en">
                <a:solidFill>
                  <a:srgbClr val="FFFFFF"/>
                </a:solidFill>
              </a:rPr>
              <a:t>Immunology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12" name="Google Shape;112;p19"/>
          <p:cNvSpPr txBox="1"/>
          <p:nvPr>
            <p:ph idx="1" type="subTitle"/>
          </p:nvPr>
        </p:nvSpPr>
        <p:spPr>
          <a:xfrm>
            <a:off x="-39300" y="864600"/>
            <a:ext cx="2921400" cy="355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Gupta, et. al, 2017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>
                <a:solidFill>
                  <a:srgbClr val="3E3D40"/>
                </a:solidFill>
              </a:rPr>
              <a:t>Homo Sapien (Humans)</a:t>
            </a:r>
            <a:endParaRPr>
              <a:solidFill>
                <a:srgbClr val="3E3D4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>
                <a:solidFill>
                  <a:srgbClr val="3E3D40"/>
                </a:solidFill>
              </a:rPr>
              <a:t>5 flora observed; gut, oral-cavity, respiratory tract, skin, and Urogenital Tract</a:t>
            </a:r>
            <a:endParaRPr>
              <a:solidFill>
                <a:srgbClr val="3E3D4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E3D40"/>
              </a:buClr>
              <a:buSzPts val="2400"/>
              <a:buChar char="●"/>
            </a:pPr>
            <a:r>
              <a:rPr lang="en">
                <a:solidFill>
                  <a:srgbClr val="3E3D40"/>
                </a:solidFill>
              </a:rPr>
              <a:t>Lifestyle differences: foraging, rural farming and industrialized urban western life</a:t>
            </a:r>
            <a:endParaRPr>
              <a:solidFill>
                <a:srgbClr val="3E3D40"/>
              </a:solidFill>
            </a:endParaRPr>
          </a:p>
        </p:txBody>
      </p:sp>
      <p:sp>
        <p:nvSpPr>
          <p:cNvPr id="113" name="Google Shape;113;p19"/>
          <p:cNvSpPr txBox="1"/>
          <p:nvPr>
            <p:ph idx="1" type="subTitle"/>
          </p:nvPr>
        </p:nvSpPr>
        <p:spPr>
          <a:xfrm>
            <a:off x="5903350" y="1169400"/>
            <a:ext cx="3209400" cy="355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Narayan</a:t>
            </a:r>
            <a:r>
              <a:rPr lang="en"/>
              <a:t> et. al, 2015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E3D40"/>
              </a:buClr>
              <a:buSzPts val="2400"/>
              <a:buChar char="●"/>
            </a:pPr>
            <a:r>
              <a:rPr lang="en">
                <a:solidFill>
                  <a:srgbClr val="333333"/>
                </a:solidFill>
              </a:rPr>
              <a:t>Rhesus Macaques (an old-world species)</a:t>
            </a:r>
            <a:endParaRPr>
              <a:solidFill>
                <a:srgbClr val="3E3D4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E3D40"/>
              </a:buClr>
              <a:buSzPts val="2400"/>
              <a:buChar char="●"/>
            </a:pPr>
            <a:r>
              <a:rPr lang="en">
                <a:solidFill>
                  <a:srgbClr val="3E3D40"/>
                </a:solidFill>
              </a:rPr>
              <a:t>Breastmilk affects infant immunity</a:t>
            </a:r>
            <a:endParaRPr>
              <a:solidFill>
                <a:srgbClr val="3E3D4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E3D40"/>
              </a:buClr>
              <a:buSzPts val="2400"/>
              <a:buChar char="●"/>
            </a:pPr>
            <a:r>
              <a:rPr lang="en">
                <a:solidFill>
                  <a:srgbClr val="3E3D40"/>
                </a:solidFill>
              </a:rPr>
              <a:t>Increased T-Cells and CD8+ memory cells</a:t>
            </a:r>
            <a:endParaRPr>
              <a:solidFill>
                <a:srgbClr val="3E3D4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E3D40"/>
              </a:buClr>
              <a:buSzPts val="2400"/>
              <a:buChar char="●"/>
            </a:pPr>
            <a:r>
              <a:rPr lang="en">
                <a:solidFill>
                  <a:srgbClr val="3E3D40"/>
                </a:solidFill>
              </a:rPr>
              <a:t>Immune differences exist up to 3-5 years after birth</a:t>
            </a:r>
            <a:endParaRPr>
              <a:solidFill>
                <a:srgbClr val="3E3D40"/>
              </a:solidFill>
            </a:endParaRPr>
          </a:p>
        </p:txBody>
      </p:sp>
      <p:pic>
        <p:nvPicPr>
          <p:cNvPr descr="Image result for gut flora" id="114" name="Google Shape;11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31825" y="864601"/>
            <a:ext cx="3209400" cy="2352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"/>
          <p:cNvSpPr txBox="1"/>
          <p:nvPr>
            <p:ph type="title"/>
          </p:nvPr>
        </p:nvSpPr>
        <p:spPr>
          <a:xfrm>
            <a:off x="1560900" y="344750"/>
            <a:ext cx="8358600" cy="60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Taste</a:t>
            </a:r>
            <a:r>
              <a:rPr lang="en">
                <a:solidFill>
                  <a:srgbClr val="FFFFFF"/>
                </a:solidFill>
              </a:rPr>
              <a:t> 							       Smell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20" name="Google Shape;120;p20"/>
          <p:cNvSpPr txBox="1"/>
          <p:nvPr>
            <p:ph idx="1" type="subTitle"/>
          </p:nvPr>
        </p:nvSpPr>
        <p:spPr>
          <a:xfrm>
            <a:off x="165475" y="1017000"/>
            <a:ext cx="4358100" cy="355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</a:rPr>
              <a:t> Norlén, et. al 2019</a:t>
            </a:r>
            <a:endParaRPr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400"/>
              <a:buChar char="●"/>
            </a:pPr>
            <a:r>
              <a:rPr i="1" lang="en">
                <a:solidFill>
                  <a:srgbClr val="333333"/>
                </a:solidFill>
              </a:rPr>
              <a:t>Pan troglodytes verus </a:t>
            </a:r>
            <a:r>
              <a:rPr lang="en">
                <a:solidFill>
                  <a:srgbClr val="333333"/>
                </a:solidFill>
              </a:rPr>
              <a:t>(Western Chimpanzee)</a:t>
            </a:r>
            <a:endParaRPr>
              <a:solidFill>
                <a:srgbClr val="33333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400"/>
              <a:buChar char="●"/>
            </a:pPr>
            <a:r>
              <a:rPr lang="en">
                <a:solidFill>
                  <a:srgbClr val="333333"/>
                </a:solidFill>
              </a:rPr>
              <a:t>Sweet taste = more energy?</a:t>
            </a:r>
            <a:endParaRPr>
              <a:solidFill>
                <a:srgbClr val="33333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400"/>
              <a:buChar char="●"/>
            </a:pPr>
            <a:r>
              <a:rPr lang="en">
                <a:solidFill>
                  <a:srgbClr val="333333"/>
                </a:solidFill>
              </a:rPr>
              <a:t>Prefers sucrose over 4 other sugars</a:t>
            </a:r>
            <a:endParaRPr>
              <a:solidFill>
                <a:srgbClr val="33333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400"/>
              <a:buChar char="●"/>
            </a:pPr>
            <a:r>
              <a:rPr lang="en">
                <a:solidFill>
                  <a:srgbClr val="333333"/>
                </a:solidFill>
              </a:rPr>
              <a:t>Can distinguish different concentrations of sugar</a:t>
            </a:r>
            <a:endParaRPr>
              <a:solidFill>
                <a:srgbClr val="33333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400"/>
              <a:buChar char="●"/>
            </a:pPr>
            <a:r>
              <a:rPr lang="en">
                <a:solidFill>
                  <a:srgbClr val="333333"/>
                </a:solidFill>
              </a:rPr>
              <a:t>Sweet</a:t>
            </a:r>
            <a:r>
              <a:rPr lang="en">
                <a:solidFill>
                  <a:srgbClr val="333333"/>
                </a:solidFill>
              </a:rPr>
              <a:t> sensitivity similar to humans</a:t>
            </a:r>
            <a:endParaRPr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</p:txBody>
      </p:sp>
      <p:sp>
        <p:nvSpPr>
          <p:cNvPr id="121" name="Google Shape;121;p20"/>
          <p:cNvSpPr txBox="1"/>
          <p:nvPr>
            <p:ph idx="1" type="subTitle"/>
          </p:nvPr>
        </p:nvSpPr>
        <p:spPr>
          <a:xfrm>
            <a:off x="4876800" y="712200"/>
            <a:ext cx="4481400" cy="355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</a:rPr>
              <a:t>Niimura</a:t>
            </a:r>
            <a:r>
              <a:rPr lang="en">
                <a:solidFill>
                  <a:srgbClr val="333333"/>
                </a:solidFill>
              </a:rPr>
              <a:t>, et. al 2018</a:t>
            </a:r>
            <a:endParaRPr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400"/>
              <a:buChar char="●"/>
            </a:pPr>
            <a:r>
              <a:rPr lang="en">
                <a:solidFill>
                  <a:srgbClr val="333333"/>
                </a:solidFill>
              </a:rPr>
              <a:t>H</a:t>
            </a:r>
            <a:r>
              <a:rPr lang="en">
                <a:solidFill>
                  <a:srgbClr val="333333"/>
                </a:solidFill>
              </a:rPr>
              <a:t>aplorhines and strepsirrhines</a:t>
            </a:r>
            <a:endParaRPr>
              <a:solidFill>
                <a:srgbClr val="33333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400"/>
              <a:buChar char="●"/>
            </a:pPr>
            <a:r>
              <a:rPr lang="en">
                <a:solidFill>
                  <a:srgbClr val="333333"/>
                </a:solidFill>
              </a:rPr>
              <a:t>Folivory = fewer olfactory genes</a:t>
            </a:r>
            <a:endParaRPr>
              <a:solidFill>
                <a:srgbClr val="33333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400"/>
              <a:buChar char="●"/>
            </a:pPr>
            <a:r>
              <a:rPr lang="en">
                <a:solidFill>
                  <a:srgbClr val="333333"/>
                </a:solidFill>
              </a:rPr>
              <a:t>Olfaction degenerates in primates</a:t>
            </a:r>
            <a:endParaRPr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</p:txBody>
      </p:sp>
      <p:pic>
        <p:nvPicPr>
          <p:cNvPr descr="Image result for western chimpanzee" id="122" name="Google Shape;12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58200" y="2692400"/>
            <a:ext cx="3797300" cy="245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1"/>
          <p:cNvSpPr txBox="1"/>
          <p:nvPr>
            <p:ph type="title"/>
          </p:nvPr>
        </p:nvSpPr>
        <p:spPr>
          <a:xfrm>
            <a:off x="265500" y="691750"/>
            <a:ext cx="4045200" cy="804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may be next?</a:t>
            </a:r>
            <a:endParaRPr/>
          </a:p>
        </p:txBody>
      </p:sp>
      <p:sp>
        <p:nvSpPr>
          <p:cNvPr id="128" name="Google Shape;128;p21"/>
          <p:cNvSpPr txBox="1"/>
          <p:nvPr>
            <p:ph idx="2" type="body"/>
          </p:nvPr>
        </p:nvSpPr>
        <p:spPr>
          <a:xfrm>
            <a:off x="4558500" y="800400"/>
            <a:ext cx="5058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Decreased olfaction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Increased sweet detection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Community-specific gut flora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Changes in teeth shape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Decreases in dopamine centers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Altered growth rates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Changes in brain size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400"/>
              <a:t>Increased methlyation</a:t>
            </a:r>
            <a:endParaRPr sz="2400"/>
          </a:p>
        </p:txBody>
      </p:sp>
      <p:pic>
        <p:nvPicPr>
          <p:cNvPr descr="Image result for diet and dna" id="129" name="Google Shape;12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963089"/>
            <a:ext cx="4558500" cy="27676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