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756" r:id="rId1"/>
  </p:sldMasterIdLst>
  <p:notesMasterIdLst>
    <p:notesMasterId r:id="rId24"/>
  </p:notesMasterIdLst>
  <p:sldIdLst>
    <p:sldId id="256" r:id="rId2"/>
    <p:sldId id="257" r:id="rId3"/>
    <p:sldId id="259" r:id="rId4"/>
    <p:sldId id="284" r:id="rId5"/>
    <p:sldId id="285" r:id="rId6"/>
    <p:sldId id="286" r:id="rId7"/>
    <p:sldId id="287" r:id="rId8"/>
    <p:sldId id="264" r:id="rId9"/>
    <p:sldId id="265" r:id="rId10"/>
    <p:sldId id="289" r:id="rId11"/>
    <p:sldId id="290" r:id="rId12"/>
    <p:sldId id="274" r:id="rId13"/>
    <p:sldId id="275" r:id="rId14"/>
    <p:sldId id="276" r:id="rId15"/>
    <p:sldId id="278" r:id="rId16"/>
    <p:sldId id="280" r:id="rId17"/>
    <p:sldId id="281" r:id="rId18"/>
    <p:sldId id="282" r:id="rId19"/>
    <p:sldId id="294" r:id="rId20"/>
    <p:sldId id="292" r:id="rId21"/>
    <p:sldId id="268" r:id="rId22"/>
    <p:sldId id="291" r:id="rId23"/>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7924" autoAdjust="0"/>
  </p:normalViewPr>
  <p:slideViewPr>
    <p:cSldViewPr snapToGrid="0">
      <p:cViewPr>
        <p:scale>
          <a:sx n="86" d="100"/>
          <a:sy n="86" d="100"/>
        </p:scale>
        <p:origin x="658" y="29"/>
      </p:cViewPr>
      <p:guideLst>
        <p:guide orient="horz" pos="2160"/>
        <p:guide pos="2880"/>
      </p:guideLst>
    </p:cSldViewPr>
  </p:slideViewPr>
  <p:outlineViewPr>
    <p:cViewPr>
      <p:scale>
        <a:sx n="33" d="100"/>
        <a:sy n="33" d="100"/>
      </p:scale>
      <p:origin x="48" y="1839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marL="0" marR="0" lvl="0" indent="0" algn="l" rtl="0">
              <a:spcBef>
                <a:spcPts val="0"/>
              </a:spcBef>
              <a:buClr>
                <a:schemeClr val="dk1"/>
              </a:buClr>
              <a:buFont typeface="Arial"/>
              <a:buNone/>
              <a:defRPr sz="1100" b="0" i="0" u="none" strike="noStrike" cap="none">
                <a:solidFill>
                  <a:schemeClr val="dk1"/>
                </a:solidFill>
                <a:latin typeface="Arial"/>
                <a:ea typeface="Arial"/>
                <a:cs typeface="Arial"/>
                <a:sym typeface="Arial"/>
              </a:defRPr>
            </a:lvl1pPr>
            <a:lvl2pPr marL="457200" marR="0" lvl="1" indent="0" algn="l" rtl="0">
              <a:spcBef>
                <a:spcPts val="0"/>
              </a:spcBef>
              <a:buClr>
                <a:schemeClr val="dk1"/>
              </a:buClr>
              <a:buFont typeface="Arial"/>
              <a:buNone/>
              <a:defRPr sz="1100" b="0" i="0" u="none" strike="noStrike" cap="none">
                <a:solidFill>
                  <a:schemeClr val="dk1"/>
                </a:solidFill>
                <a:latin typeface="Arial"/>
                <a:ea typeface="Arial"/>
                <a:cs typeface="Arial"/>
                <a:sym typeface="Arial"/>
              </a:defRPr>
            </a:lvl2pPr>
            <a:lvl3pPr marL="914400" marR="0" lvl="2" indent="0" algn="l" rtl="0">
              <a:spcBef>
                <a:spcPts val="0"/>
              </a:spcBef>
              <a:buClr>
                <a:schemeClr val="dk1"/>
              </a:buClr>
              <a:buFont typeface="Arial"/>
              <a:buNone/>
              <a:defRPr sz="1100" b="0" i="0" u="none" strike="noStrike" cap="none">
                <a:solidFill>
                  <a:schemeClr val="dk1"/>
                </a:solidFill>
                <a:latin typeface="Arial"/>
                <a:ea typeface="Arial"/>
                <a:cs typeface="Arial"/>
                <a:sym typeface="Arial"/>
              </a:defRPr>
            </a:lvl3pPr>
            <a:lvl4pPr marL="1371600" marR="0" lvl="3" indent="0" algn="l" rtl="0">
              <a:spcBef>
                <a:spcPts val="0"/>
              </a:spcBef>
              <a:buClr>
                <a:schemeClr val="dk1"/>
              </a:buClr>
              <a:buFont typeface="Arial"/>
              <a:buNone/>
              <a:defRPr sz="1100" b="0" i="0" u="none" strike="noStrike" cap="none">
                <a:solidFill>
                  <a:schemeClr val="dk1"/>
                </a:solidFill>
                <a:latin typeface="Arial"/>
                <a:ea typeface="Arial"/>
                <a:cs typeface="Arial"/>
                <a:sym typeface="Arial"/>
              </a:defRPr>
            </a:lvl4pPr>
            <a:lvl5pPr marL="1828800" marR="0" lvl="4" indent="0" algn="l" rtl="0">
              <a:spcBef>
                <a:spcPts val="0"/>
              </a:spcBef>
              <a:buClr>
                <a:schemeClr val="dk1"/>
              </a:buClr>
              <a:buFont typeface="Arial"/>
              <a:buNone/>
              <a:defRPr sz="1100" b="0" i="0" u="none" strike="noStrike" cap="none">
                <a:solidFill>
                  <a:schemeClr val="dk1"/>
                </a:solidFill>
                <a:latin typeface="Arial"/>
                <a:ea typeface="Arial"/>
                <a:cs typeface="Arial"/>
                <a:sym typeface="Arial"/>
              </a:defRPr>
            </a:lvl5pPr>
            <a:lvl6pPr marL="2286000" marR="0" lvl="5" indent="0" algn="l" rtl="0">
              <a:spcBef>
                <a:spcPts val="0"/>
              </a:spcBef>
              <a:buClr>
                <a:schemeClr val="dk1"/>
              </a:buClr>
              <a:buFont typeface="Arial"/>
              <a:buNone/>
              <a:defRPr sz="1100" b="0" i="0" u="none" strike="noStrike" cap="none">
                <a:solidFill>
                  <a:schemeClr val="dk1"/>
                </a:solidFill>
                <a:latin typeface="Arial"/>
                <a:ea typeface="Arial"/>
                <a:cs typeface="Arial"/>
                <a:sym typeface="Arial"/>
              </a:defRPr>
            </a:lvl6pPr>
            <a:lvl7pPr marL="2743200" marR="0" lvl="6" indent="0" algn="l" rtl="0">
              <a:spcBef>
                <a:spcPts val="0"/>
              </a:spcBef>
              <a:buClr>
                <a:schemeClr val="dk1"/>
              </a:buClr>
              <a:buFont typeface="Arial"/>
              <a:buNone/>
              <a:defRPr sz="1100" b="0" i="0" u="none" strike="noStrike" cap="none">
                <a:solidFill>
                  <a:schemeClr val="dk1"/>
                </a:solidFill>
                <a:latin typeface="Arial"/>
                <a:ea typeface="Arial"/>
                <a:cs typeface="Arial"/>
                <a:sym typeface="Arial"/>
              </a:defRPr>
            </a:lvl7pPr>
            <a:lvl8pPr marL="3200400" marR="0" lvl="7" indent="0" algn="l" rtl="0">
              <a:spcBef>
                <a:spcPts val="0"/>
              </a:spcBef>
              <a:buClr>
                <a:schemeClr val="dk1"/>
              </a:buClr>
              <a:buFont typeface="Arial"/>
              <a:buNone/>
              <a:defRPr sz="1100" b="0" i="0" u="none" strike="noStrike" cap="none">
                <a:solidFill>
                  <a:schemeClr val="dk1"/>
                </a:solidFill>
                <a:latin typeface="Arial"/>
                <a:ea typeface="Arial"/>
                <a:cs typeface="Arial"/>
                <a:sym typeface="Arial"/>
              </a:defRPr>
            </a:lvl8pPr>
            <a:lvl9pPr marL="3657600" marR="0" lvl="8" indent="0" algn="l" rtl="0">
              <a:spcBef>
                <a:spcPts val="0"/>
              </a:spcBef>
              <a:buClr>
                <a:schemeClr val="dk1"/>
              </a:buClr>
              <a:buFont typeface="Arial"/>
              <a:buNone/>
              <a:defRPr sz="11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1807743183"/>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Shape 81"/>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marL="0" marR="0" lvl="0" indent="0" algn="l" rtl="0">
              <a:spcBef>
                <a:spcPts val="0"/>
              </a:spcBef>
              <a:buClr>
                <a:schemeClr val="dk1"/>
              </a:buClr>
              <a:buSzPct val="25000"/>
              <a:buFont typeface="Arial"/>
              <a:buNone/>
            </a:pPr>
            <a:endParaRPr sz="1100" b="0" i="0" u="none" strike="noStrike" cap="none">
              <a:solidFill>
                <a:schemeClr val="dk1"/>
              </a:solidFill>
              <a:latin typeface="Arial"/>
              <a:ea typeface="Arial"/>
              <a:cs typeface="Arial"/>
              <a:sym typeface="Arial"/>
            </a:endParaRPr>
          </a:p>
        </p:txBody>
      </p:sp>
      <p:sp>
        <p:nvSpPr>
          <p:cNvPr id="82" name="Shape 8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Shape 12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130" name="Shape 13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2139025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Shape 12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130" name="Shape 13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5536247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Shape 153"/>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SzPct val="25000"/>
              <a:buFont typeface="Arial"/>
              <a:buNone/>
            </a:pPr>
            <a:endParaRPr sz="1100" b="0" i="0" u="none" strike="noStrike" cap="none">
              <a:solidFill>
                <a:schemeClr val="dk1"/>
              </a:solidFill>
              <a:latin typeface="Arial"/>
              <a:ea typeface="Arial"/>
              <a:cs typeface="Arial"/>
              <a:sym typeface="Arial"/>
            </a:endParaRPr>
          </a:p>
        </p:txBody>
      </p:sp>
      <p:sp>
        <p:nvSpPr>
          <p:cNvPr id="154" name="Shape 15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Shape 153"/>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SzPct val="25000"/>
              <a:buFont typeface="Arial"/>
              <a:buNone/>
            </a:pPr>
            <a:endParaRPr sz="1100" b="0" i="0" u="none" strike="noStrike" cap="none">
              <a:solidFill>
                <a:schemeClr val="dk1"/>
              </a:solidFill>
              <a:latin typeface="Arial"/>
              <a:ea typeface="Arial"/>
              <a:cs typeface="Arial"/>
              <a:sym typeface="Arial"/>
            </a:endParaRPr>
          </a:p>
        </p:txBody>
      </p:sp>
      <p:sp>
        <p:nvSpPr>
          <p:cNvPr id="154" name="Shape 15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20853127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
        <p:cNvGrpSpPr/>
        <p:nvPr/>
      </p:nvGrpSpPr>
      <p:grpSpPr>
        <a:xfrm>
          <a:off x="0" y="0"/>
          <a:ext cx="0" cy="0"/>
          <a:chOff x="0" y="0"/>
          <a:chExt cx="0" cy="0"/>
        </a:xfrm>
      </p:grpSpPr>
      <p:sp>
        <p:nvSpPr>
          <p:cNvPr id="87" name="Shape 87"/>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marL="0" marR="0" lvl="0" indent="0" algn="l" rtl="0">
              <a:spcBef>
                <a:spcPts val="0"/>
              </a:spcBef>
              <a:buClr>
                <a:schemeClr val="dk1"/>
              </a:buClr>
              <a:buSzPct val="25000"/>
              <a:buFont typeface="Arial"/>
              <a:buNone/>
            </a:pPr>
            <a:endParaRPr sz="1100" b="0" i="0" u="none" strike="noStrike" cap="none">
              <a:solidFill>
                <a:schemeClr val="dk1"/>
              </a:solidFill>
              <a:latin typeface="Arial"/>
              <a:ea typeface="Arial"/>
              <a:cs typeface="Arial"/>
              <a:sym typeface="Arial"/>
            </a:endParaRPr>
          </a:p>
        </p:txBody>
      </p:sp>
      <p:sp>
        <p:nvSpPr>
          <p:cNvPr id="88" name="Shape 8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Shape 99"/>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SzPct val="25000"/>
              <a:buFont typeface="Arial"/>
              <a:buNone/>
            </a:pPr>
            <a:endParaRPr sz="1100" b="0" i="0" u="none" strike="noStrike" cap="none">
              <a:solidFill>
                <a:schemeClr val="dk1"/>
              </a:solidFill>
              <a:latin typeface="Arial"/>
              <a:ea typeface="Arial"/>
              <a:cs typeface="Arial"/>
              <a:sym typeface="Arial"/>
            </a:endParaRPr>
          </a:p>
        </p:txBody>
      </p:sp>
      <p:sp>
        <p:nvSpPr>
          <p:cNvPr id="100" name="Shape 10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Shape 99"/>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SzPct val="25000"/>
              <a:buFont typeface="Arial"/>
              <a:buNone/>
            </a:pPr>
            <a:endParaRPr sz="1100" b="0" i="0" u="none" strike="noStrike" cap="none">
              <a:solidFill>
                <a:schemeClr val="dk1"/>
              </a:solidFill>
              <a:latin typeface="Arial"/>
              <a:ea typeface="Arial"/>
              <a:cs typeface="Arial"/>
              <a:sym typeface="Arial"/>
            </a:endParaRPr>
          </a:p>
        </p:txBody>
      </p:sp>
      <p:sp>
        <p:nvSpPr>
          <p:cNvPr id="100" name="Shape 10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26542387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Shape 99"/>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SzPct val="25000"/>
              <a:buFont typeface="Arial"/>
              <a:buNone/>
            </a:pPr>
            <a:endParaRPr sz="1100" b="0" i="0" u="none" strike="noStrike" cap="none">
              <a:solidFill>
                <a:schemeClr val="dk1"/>
              </a:solidFill>
              <a:latin typeface="Arial"/>
              <a:ea typeface="Arial"/>
              <a:cs typeface="Arial"/>
              <a:sym typeface="Arial"/>
            </a:endParaRPr>
          </a:p>
        </p:txBody>
      </p:sp>
      <p:sp>
        <p:nvSpPr>
          <p:cNvPr id="100" name="Shape 10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13514900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Shape 99"/>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SzPct val="25000"/>
              <a:buFont typeface="Arial"/>
              <a:buNone/>
            </a:pPr>
            <a:endParaRPr sz="1100" b="0" i="0" u="none" strike="noStrike" cap="none">
              <a:solidFill>
                <a:schemeClr val="dk1"/>
              </a:solidFill>
              <a:latin typeface="Arial"/>
              <a:ea typeface="Arial"/>
              <a:cs typeface="Arial"/>
              <a:sym typeface="Arial"/>
            </a:endParaRPr>
          </a:p>
        </p:txBody>
      </p:sp>
      <p:sp>
        <p:nvSpPr>
          <p:cNvPr id="100" name="Shape 10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38806384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Shape 99"/>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SzPct val="25000"/>
              <a:buFont typeface="Arial"/>
              <a:buNone/>
            </a:pPr>
            <a:endParaRPr sz="1100" b="0" i="0" u="none" strike="noStrike" cap="none">
              <a:solidFill>
                <a:schemeClr val="dk1"/>
              </a:solidFill>
              <a:latin typeface="Arial"/>
              <a:ea typeface="Arial"/>
              <a:cs typeface="Arial"/>
              <a:sym typeface="Arial"/>
            </a:endParaRPr>
          </a:p>
        </p:txBody>
      </p:sp>
      <p:sp>
        <p:nvSpPr>
          <p:cNvPr id="100" name="Shape 10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9800830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Shape 12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130" name="Shape 13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Shape 135"/>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marL="0" marR="0" lvl="0" indent="0" algn="l" rtl="0">
              <a:spcBef>
                <a:spcPts val="0"/>
              </a:spcBef>
              <a:buClr>
                <a:schemeClr val="dk1"/>
              </a:buClr>
              <a:buSzPct val="25000"/>
              <a:buFont typeface="Arial"/>
              <a:buNone/>
            </a:pPr>
            <a:endParaRPr sz="1100" b="0" i="0" u="none" strike="noStrike" cap="none">
              <a:solidFill>
                <a:schemeClr val="dk1"/>
              </a:solidFill>
              <a:latin typeface="Arial"/>
              <a:ea typeface="Arial"/>
              <a:cs typeface="Arial"/>
              <a:sym typeface="Arial"/>
            </a:endParaRPr>
          </a:p>
        </p:txBody>
      </p:sp>
      <p:sp>
        <p:nvSpPr>
          <p:cNvPr id="136" name="Shape 13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pPr marL="0" marR="0" lvl="0" indent="0" algn="r" rtl="0">
              <a:lnSpc>
                <a:spcPct val="100000"/>
              </a:lnSpc>
              <a:spcBef>
                <a:spcPts val="0"/>
              </a:spcBef>
              <a:spcAft>
                <a:spcPts val="0"/>
              </a:spcAft>
              <a:buClr>
                <a:srgbClr val="888888"/>
              </a:buClr>
              <a:buSzPct val="25000"/>
              <a:buFont typeface="Calibri"/>
              <a:buNone/>
            </a:pPr>
            <a:fld id="{00000000-1234-1234-1234-123412341234}" type="slidenum">
              <a:rPr lang="en-US" sz="1200" b="0" i="0" u="none" strike="noStrike" cap="none" smtClean="0">
                <a:solidFill>
                  <a:srgbClr val="888888"/>
                </a:solidFill>
                <a:latin typeface="Calibri"/>
                <a:ea typeface="Calibri"/>
                <a:cs typeface="Calibri"/>
                <a:sym typeface="Calibri"/>
              </a:rPr>
              <a:pPr marL="0" marR="0" lvl="0" indent="0" algn="r" rtl="0">
                <a:lnSpc>
                  <a:spcPct val="100000"/>
                </a:lnSpc>
                <a:spcBef>
                  <a:spcPts val="0"/>
                </a:spcBef>
                <a:spcAft>
                  <a:spcPts val="0"/>
                </a:spcAft>
                <a:buClr>
                  <a:srgbClr val="888888"/>
                </a:buClr>
                <a:buSzPct val="25000"/>
                <a:buFont typeface="Calibri"/>
                <a:buNone/>
              </a:pPr>
              <a:t>‹#›</a:t>
            </a:fld>
            <a:endParaRPr lang="en-US" sz="1200" b="0" i="0" u="none" strike="noStrike" cap="none">
              <a:solidFill>
                <a:srgbClr val="888888"/>
              </a:solidFill>
              <a:latin typeface="Calibri"/>
              <a:ea typeface="Calibri"/>
              <a:cs typeface="Calibri"/>
              <a:sym typeface="Calibri"/>
            </a:endParaRPr>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a:t>Click to edit Master title style</a:t>
            </a:r>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7" name="Slide Number Placeholder 6"/>
          <p:cNvSpPr>
            <a:spLocks noGrp="1"/>
          </p:cNvSpPr>
          <p:nvPr>
            <p:ph type="sldNum" sz="quarter" idx="12"/>
          </p:nvPr>
        </p:nvSpPr>
        <p:spPr/>
        <p:txBody>
          <a:bodyPr/>
          <a:lstStyle/>
          <a:p>
            <a:pPr marL="0" marR="0" lvl="0" indent="0" algn="r" rtl="0">
              <a:lnSpc>
                <a:spcPct val="100000"/>
              </a:lnSpc>
              <a:spcBef>
                <a:spcPts val="0"/>
              </a:spcBef>
              <a:spcAft>
                <a:spcPts val="0"/>
              </a:spcAft>
              <a:buClr>
                <a:srgbClr val="888888"/>
              </a:buClr>
              <a:buSzPct val="25000"/>
              <a:buFont typeface="Calibri"/>
              <a:buNone/>
            </a:pPr>
            <a:fld id="{00000000-1234-1234-1234-123412341234}" type="slidenum">
              <a:rPr lang="en-US" sz="1200" b="0" i="0" u="none" strike="noStrike" cap="none" smtClean="0">
                <a:solidFill>
                  <a:srgbClr val="888888"/>
                </a:solidFill>
                <a:latin typeface="Calibri"/>
                <a:ea typeface="Calibri"/>
                <a:cs typeface="Calibri"/>
                <a:sym typeface="Calibri"/>
              </a:rPr>
              <a:pPr marL="0" marR="0" lvl="0" indent="0" algn="r" rtl="0">
                <a:lnSpc>
                  <a:spcPct val="100000"/>
                </a:lnSpc>
                <a:spcBef>
                  <a:spcPts val="0"/>
                </a:spcBef>
                <a:spcAft>
                  <a:spcPts val="0"/>
                </a:spcAft>
                <a:buClr>
                  <a:srgbClr val="888888"/>
                </a:buClr>
                <a:buSzPct val="25000"/>
                <a:buFont typeface="Calibri"/>
                <a:buNone/>
              </a:pPr>
              <a:t>‹#›</a:t>
            </a:fld>
            <a:endParaRPr lang="en-US"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marL="0" marR="0" lvl="0" indent="0" algn="r" rtl="0">
              <a:lnSpc>
                <a:spcPct val="100000"/>
              </a:lnSpc>
              <a:spcBef>
                <a:spcPts val="0"/>
              </a:spcBef>
              <a:spcAft>
                <a:spcPts val="0"/>
              </a:spcAft>
              <a:buClr>
                <a:srgbClr val="888888"/>
              </a:buClr>
              <a:buSzPct val="25000"/>
              <a:buFont typeface="Calibri"/>
              <a:buNone/>
            </a:pPr>
            <a:fld id="{00000000-1234-1234-1234-123412341234}" type="slidenum">
              <a:rPr lang="en-US" sz="1200" b="0" i="0" u="none" strike="noStrike" cap="none" smtClean="0">
                <a:solidFill>
                  <a:srgbClr val="888888"/>
                </a:solidFill>
                <a:latin typeface="Calibri"/>
                <a:ea typeface="Calibri"/>
                <a:cs typeface="Calibri"/>
                <a:sym typeface="Calibri"/>
              </a:rPr>
              <a:pPr marL="0" marR="0" lvl="0" indent="0" algn="r" rtl="0">
                <a:lnSpc>
                  <a:spcPct val="100000"/>
                </a:lnSpc>
                <a:spcBef>
                  <a:spcPts val="0"/>
                </a:spcBef>
                <a:spcAft>
                  <a:spcPts val="0"/>
                </a:spcAft>
                <a:buClr>
                  <a:srgbClr val="888888"/>
                </a:buClr>
                <a:buSzPct val="25000"/>
                <a:buFont typeface="Calibri"/>
                <a:buNone/>
              </a:pPr>
              <a:t>‹#›</a:t>
            </a:fld>
            <a:endParaRPr lang="en-US"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a:t>Click to edit Master title style</a:t>
            </a:r>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marL="0" marR="0" lvl="0" indent="0" algn="r" rtl="0">
              <a:lnSpc>
                <a:spcPct val="100000"/>
              </a:lnSpc>
              <a:spcBef>
                <a:spcPts val="0"/>
              </a:spcBef>
              <a:spcAft>
                <a:spcPts val="0"/>
              </a:spcAft>
              <a:buClr>
                <a:srgbClr val="888888"/>
              </a:buClr>
              <a:buSzPct val="25000"/>
              <a:buFont typeface="Calibri"/>
              <a:buNone/>
            </a:pPr>
            <a:fld id="{00000000-1234-1234-1234-123412341234}" type="slidenum">
              <a:rPr lang="en-US" sz="1200" b="0" i="0" u="none" strike="noStrike" cap="none" smtClean="0">
                <a:solidFill>
                  <a:srgbClr val="888888"/>
                </a:solidFill>
                <a:latin typeface="Calibri"/>
                <a:ea typeface="Calibri"/>
                <a:cs typeface="Calibri"/>
                <a:sym typeface="Calibri"/>
              </a:rPr>
              <a:pPr marL="0" marR="0" lvl="0" indent="0" algn="r" rtl="0">
                <a:lnSpc>
                  <a:spcPct val="100000"/>
                </a:lnSpc>
                <a:spcBef>
                  <a:spcPts val="0"/>
                </a:spcBef>
                <a:spcAft>
                  <a:spcPts val="0"/>
                </a:spcAft>
                <a:buClr>
                  <a:srgbClr val="888888"/>
                </a:buClr>
                <a:buSzPct val="25000"/>
                <a:buFont typeface="Calibri"/>
                <a:buNone/>
              </a:pPr>
              <a:t>‹#›</a:t>
            </a:fld>
            <a:endParaRPr lang="en-US"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12" name="Content Placeholder 2"/>
          <p:cNvSpPr>
            <a:spLocks noGrp="1"/>
          </p:cNvSpPr>
          <p:nvPr>
            <p:ph sz="quarter" idx="13"/>
          </p:nvPr>
        </p:nvSpPr>
        <p:spPr>
          <a:xfrm>
            <a:off x="685330" y="2367093"/>
            <a:ext cx="7772870" cy="342410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4/10/2019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15332402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052367" y="770212"/>
            <a:ext cx="7024744" cy="1143000"/>
          </a:xfrm>
        </p:spPr>
        <p:txBody>
          <a:bodyPr/>
          <a:lstStyle>
            <a:lvl1pPr>
              <a:defRPr>
                <a:solidFill>
                  <a:schemeClr val="tx1"/>
                </a:solidFill>
              </a:defRPr>
            </a:lvl1pPr>
          </a:lstStyle>
          <a:p>
            <a:r>
              <a:rPr lang="en-US" dirty="0"/>
              <a:t>Click to edit Master title style</a:t>
            </a:r>
          </a:p>
        </p:txBody>
      </p:sp>
      <p:sp>
        <p:nvSpPr>
          <p:cNvPr id="3" name="Content Placeholder 2"/>
          <p:cNvSpPr>
            <a:spLocks noGrp="1"/>
          </p:cNvSpPr>
          <p:nvPr>
            <p:ph idx="1"/>
          </p:nvPr>
        </p:nvSpPr>
        <p:spPr/>
        <p:txBody>
          <a:bodyPr/>
          <a:lstStyle>
            <a:lvl1pPr>
              <a:defRPr>
                <a:solidFill>
                  <a:schemeClr val="tx1"/>
                </a:solidFill>
              </a:defRPr>
            </a:lvl1pPr>
            <a:lvl2pPr marL="640080" indent="-274320">
              <a:buClrTx/>
              <a:buSzPct val="100000"/>
              <a:buFont typeface="Arial" panose="020B0604020202020204" pitchFamily="34" charset="0"/>
              <a:buChar char="–"/>
              <a:defRPr>
                <a:solidFill>
                  <a:schemeClr val="tx1"/>
                </a:solidFill>
              </a:defRPr>
            </a:lvl2pPr>
            <a:lvl3pPr>
              <a:buSzPct val="50000"/>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marL="0" marR="0" lvl="0" indent="0" algn="r" rtl="0">
              <a:lnSpc>
                <a:spcPct val="100000"/>
              </a:lnSpc>
              <a:spcBef>
                <a:spcPts val="0"/>
              </a:spcBef>
              <a:spcAft>
                <a:spcPts val="0"/>
              </a:spcAft>
              <a:buClr>
                <a:srgbClr val="888888"/>
              </a:buClr>
              <a:buSzPct val="25000"/>
              <a:buFont typeface="Calibri"/>
              <a:buNone/>
            </a:pPr>
            <a:fld id="{00000000-1234-1234-1234-123412341234}" type="slidenum">
              <a:rPr lang="en-US" sz="1200" b="0" i="0" u="none" strike="noStrike" cap="none" smtClean="0">
                <a:solidFill>
                  <a:srgbClr val="888888"/>
                </a:solidFill>
                <a:latin typeface="Calibri"/>
                <a:ea typeface="Calibri"/>
                <a:cs typeface="Calibri"/>
                <a:sym typeface="Calibri"/>
              </a:rPr>
              <a:pPr marL="0" marR="0" lvl="0" indent="0" algn="r" rtl="0">
                <a:lnSpc>
                  <a:spcPct val="100000"/>
                </a:lnSpc>
                <a:spcBef>
                  <a:spcPts val="0"/>
                </a:spcBef>
                <a:spcAft>
                  <a:spcPts val="0"/>
                </a:spcAft>
                <a:buClr>
                  <a:srgbClr val="888888"/>
                </a:buClr>
                <a:buSzPct val="25000"/>
                <a:buFont typeface="Calibri"/>
                <a:buNone/>
              </a:pPr>
              <a:t>‹#›</a:t>
            </a:fld>
            <a:endParaRPr lang="en-US"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pPr marL="0" marR="0" lvl="0" indent="0" algn="r" rtl="0">
              <a:lnSpc>
                <a:spcPct val="100000"/>
              </a:lnSpc>
              <a:spcBef>
                <a:spcPts val="0"/>
              </a:spcBef>
              <a:spcAft>
                <a:spcPts val="0"/>
              </a:spcAft>
              <a:buClr>
                <a:srgbClr val="888888"/>
              </a:buClr>
              <a:buSzPct val="25000"/>
              <a:buFont typeface="Calibri"/>
              <a:buNone/>
            </a:pPr>
            <a:fld id="{00000000-1234-1234-1234-123412341234}" type="slidenum">
              <a:rPr lang="en-US" sz="1200" b="0" i="0" u="none" strike="noStrike" cap="none" smtClean="0">
                <a:solidFill>
                  <a:srgbClr val="888888"/>
                </a:solidFill>
                <a:latin typeface="Calibri"/>
                <a:ea typeface="Calibri"/>
                <a:cs typeface="Calibri"/>
                <a:sym typeface="Calibri"/>
              </a:rPr>
              <a:pPr marL="0" marR="0" lvl="0" indent="0" algn="r" rtl="0">
                <a:lnSpc>
                  <a:spcPct val="100000"/>
                </a:lnSpc>
                <a:spcBef>
                  <a:spcPts val="0"/>
                </a:spcBef>
                <a:spcAft>
                  <a:spcPts val="0"/>
                </a:spcAft>
                <a:buClr>
                  <a:srgbClr val="888888"/>
                </a:buClr>
                <a:buSzPct val="25000"/>
                <a:buFont typeface="Calibri"/>
                <a:buNone/>
              </a:pPr>
              <a:t>‹#›</a:t>
            </a:fld>
            <a:endParaRPr lang="en-US" sz="1200" b="0" i="0" u="none" strike="noStrike" cap="none">
              <a:solidFill>
                <a:srgbClr val="888888"/>
              </a:solidFill>
              <a:latin typeface="Calibri"/>
              <a:ea typeface="Calibri"/>
              <a:cs typeface="Calibri"/>
              <a:sym typeface="Calibri"/>
            </a:endParaRPr>
          </a:p>
        </p:txBody>
      </p:sp>
    </p:spTree>
    <p:extLst>
      <p:ext uri="{BB962C8B-B14F-4D97-AF65-F5344CB8AC3E}">
        <p14:creationId xmlns:p14="http://schemas.microsoft.com/office/powerpoint/2010/main" val="24594183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marL="0" marR="0" lvl="0" indent="0" algn="r" rtl="0">
              <a:lnSpc>
                <a:spcPct val="100000"/>
              </a:lnSpc>
              <a:spcBef>
                <a:spcPts val="0"/>
              </a:spcBef>
              <a:spcAft>
                <a:spcPts val="0"/>
              </a:spcAft>
              <a:buClr>
                <a:srgbClr val="888888"/>
              </a:buClr>
              <a:buSzPct val="25000"/>
              <a:buFont typeface="Calibri"/>
              <a:buNone/>
            </a:pPr>
            <a:fld id="{00000000-1234-1234-1234-123412341234}" type="slidenum">
              <a:rPr lang="en-US" sz="1200" b="0" i="0" u="none" strike="noStrike" cap="none" smtClean="0">
                <a:solidFill>
                  <a:srgbClr val="888888"/>
                </a:solidFill>
                <a:latin typeface="Calibri"/>
                <a:ea typeface="Calibri"/>
                <a:cs typeface="Calibri"/>
                <a:sym typeface="Calibri"/>
              </a:rPr>
              <a:pPr marL="0" marR="0" lvl="0" indent="0" algn="r" rtl="0">
                <a:lnSpc>
                  <a:spcPct val="100000"/>
                </a:lnSpc>
                <a:spcBef>
                  <a:spcPts val="0"/>
                </a:spcBef>
                <a:spcAft>
                  <a:spcPts val="0"/>
                </a:spcAft>
                <a:buClr>
                  <a:srgbClr val="888888"/>
                </a:buClr>
                <a:buSzPct val="25000"/>
                <a:buFont typeface="Calibri"/>
                <a:buNone/>
              </a:pPr>
              <a:t>‹#›</a:t>
            </a:fld>
            <a:endParaRPr lang="en-US"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pPr marL="0" marR="0" lvl="0" indent="0" algn="r" rtl="0">
              <a:lnSpc>
                <a:spcPct val="100000"/>
              </a:lnSpc>
              <a:spcBef>
                <a:spcPts val="0"/>
              </a:spcBef>
              <a:spcAft>
                <a:spcPts val="0"/>
              </a:spcAft>
              <a:buClr>
                <a:srgbClr val="888888"/>
              </a:buClr>
              <a:buSzPct val="25000"/>
              <a:buFont typeface="Calibri"/>
              <a:buNone/>
            </a:pPr>
            <a:fld id="{00000000-1234-1234-1234-123412341234}" type="slidenum">
              <a:rPr lang="en-US" sz="1200" b="0" i="0" u="none" strike="noStrike" cap="none" smtClean="0">
                <a:solidFill>
                  <a:srgbClr val="888888"/>
                </a:solidFill>
                <a:latin typeface="Calibri"/>
                <a:ea typeface="Calibri"/>
                <a:cs typeface="Calibri"/>
                <a:sym typeface="Calibri"/>
              </a:rPr>
              <a:pPr marL="0" marR="0" lvl="0" indent="0" algn="r" rtl="0">
                <a:lnSpc>
                  <a:spcPct val="100000"/>
                </a:lnSpc>
                <a:spcBef>
                  <a:spcPts val="0"/>
                </a:spcBef>
                <a:spcAft>
                  <a:spcPts val="0"/>
                </a:spcAft>
                <a:buClr>
                  <a:srgbClr val="888888"/>
                </a:buClr>
                <a:buSzPct val="25000"/>
                <a:buFont typeface="Calibri"/>
                <a:buNone/>
              </a:pPr>
              <a:t>‹#›</a:t>
            </a:fld>
            <a:endParaRPr lang="en-US" sz="1200" b="0" i="0" u="none" strike="noStrike" cap="none">
              <a:solidFill>
                <a:srgbClr val="888888"/>
              </a:solidFill>
              <a:latin typeface="Calibri"/>
              <a:ea typeface="Calibri"/>
              <a:cs typeface="Calibri"/>
              <a:sym typeface="Calibri"/>
            </a:endParaRPr>
          </a:p>
        </p:txBody>
      </p:sp>
      <p:sp>
        <p:nvSpPr>
          <p:cNvPr id="9" name="Content Placeholder 8"/>
          <p:cNvSpPr>
            <a:spLocks noGrp="1"/>
          </p:cNvSpPr>
          <p:nvPr>
            <p:ph sz="quarter" idx="13"/>
          </p:nvPr>
        </p:nvSpPr>
        <p:spPr>
          <a:xfrm>
            <a:off x="1042416" y="2313432"/>
            <a:ext cx="3419856" cy="349300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pPr marL="0" marR="0" lvl="0" indent="0" algn="r" rtl="0">
              <a:lnSpc>
                <a:spcPct val="100000"/>
              </a:lnSpc>
              <a:spcBef>
                <a:spcPts val="0"/>
              </a:spcBef>
              <a:spcAft>
                <a:spcPts val="0"/>
              </a:spcAft>
              <a:buClr>
                <a:srgbClr val="888888"/>
              </a:buClr>
              <a:buSzPct val="25000"/>
              <a:buFont typeface="Calibri"/>
              <a:buNone/>
            </a:pPr>
            <a:fld id="{00000000-1234-1234-1234-123412341234}" type="slidenum">
              <a:rPr lang="en-US" sz="1200" b="0" i="0" u="none" strike="noStrike" cap="none" smtClean="0">
                <a:solidFill>
                  <a:srgbClr val="888888"/>
                </a:solidFill>
                <a:latin typeface="Calibri"/>
                <a:ea typeface="Calibri"/>
                <a:cs typeface="Calibri"/>
                <a:sym typeface="Calibri"/>
              </a:rPr>
              <a:pPr marL="0" marR="0" lvl="0" indent="0" algn="r" rtl="0">
                <a:lnSpc>
                  <a:spcPct val="100000"/>
                </a:lnSpc>
                <a:spcBef>
                  <a:spcPts val="0"/>
                </a:spcBef>
                <a:spcAft>
                  <a:spcPts val="0"/>
                </a:spcAft>
                <a:buClr>
                  <a:srgbClr val="888888"/>
                </a:buClr>
                <a:buSzPct val="25000"/>
                <a:buFont typeface="Calibri"/>
                <a:buNone/>
              </a:pPr>
              <a:t>‹#›</a:t>
            </a:fld>
            <a:endParaRPr lang="en-US"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pPr marL="0" marR="0" lvl="0" indent="0" algn="r" rtl="0">
              <a:lnSpc>
                <a:spcPct val="100000"/>
              </a:lnSpc>
              <a:spcBef>
                <a:spcPts val="0"/>
              </a:spcBef>
              <a:spcAft>
                <a:spcPts val="0"/>
              </a:spcAft>
              <a:buClr>
                <a:srgbClr val="888888"/>
              </a:buClr>
              <a:buSzPct val="25000"/>
              <a:buFont typeface="Calibri"/>
              <a:buNone/>
            </a:pPr>
            <a:fld id="{00000000-1234-1234-1234-123412341234}" type="slidenum">
              <a:rPr lang="en-US" sz="1200" b="0" i="0" u="none" strike="noStrike" cap="none" smtClean="0">
                <a:solidFill>
                  <a:srgbClr val="888888"/>
                </a:solidFill>
                <a:latin typeface="Calibri"/>
                <a:ea typeface="Calibri"/>
                <a:cs typeface="Calibri"/>
                <a:sym typeface="Calibri"/>
              </a:rPr>
              <a:pPr marL="0" marR="0" lvl="0" indent="0" algn="r" rtl="0">
                <a:lnSpc>
                  <a:spcPct val="100000"/>
                </a:lnSpc>
                <a:spcBef>
                  <a:spcPts val="0"/>
                </a:spcBef>
                <a:spcAft>
                  <a:spcPts val="0"/>
                </a:spcAft>
                <a:buClr>
                  <a:srgbClr val="888888"/>
                </a:buClr>
                <a:buSzPct val="25000"/>
                <a:buFont typeface="Calibri"/>
                <a:buNone/>
              </a:pPr>
              <a:t>‹#›</a:t>
            </a:fld>
            <a:endParaRPr lang="en-US"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pPr marL="0" marR="0" lvl="0" indent="0" algn="r" rtl="0">
              <a:lnSpc>
                <a:spcPct val="100000"/>
              </a:lnSpc>
              <a:spcBef>
                <a:spcPts val="0"/>
              </a:spcBef>
              <a:spcAft>
                <a:spcPts val="0"/>
              </a:spcAft>
              <a:buClr>
                <a:srgbClr val="888888"/>
              </a:buClr>
              <a:buSzPct val="25000"/>
              <a:buFont typeface="Calibri"/>
              <a:buNone/>
            </a:pPr>
            <a:fld id="{00000000-1234-1234-1234-123412341234}" type="slidenum">
              <a:rPr lang="en-US" sz="1200" b="0" i="0" u="none" strike="noStrike" cap="none" smtClean="0">
                <a:solidFill>
                  <a:srgbClr val="888888"/>
                </a:solidFill>
                <a:latin typeface="Calibri"/>
                <a:ea typeface="Calibri"/>
                <a:cs typeface="Calibri"/>
                <a:sym typeface="Calibri"/>
              </a:rPr>
              <a:pPr marL="0" marR="0" lvl="0" indent="0" algn="r" rtl="0">
                <a:lnSpc>
                  <a:spcPct val="100000"/>
                </a:lnSpc>
                <a:spcBef>
                  <a:spcPts val="0"/>
                </a:spcBef>
                <a:spcAft>
                  <a:spcPts val="0"/>
                </a:spcAft>
                <a:buClr>
                  <a:srgbClr val="888888"/>
                </a:buClr>
                <a:buSzPct val="25000"/>
                <a:buFont typeface="Calibri"/>
                <a:buNone/>
              </a:pPr>
              <a:t>‹#›</a:t>
            </a:fld>
            <a:endParaRPr lang="en-US"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endParaRPr lang="en-US"/>
          </a:p>
        </p:txBody>
      </p:sp>
      <p:sp>
        <p:nvSpPr>
          <p:cNvPr id="7" name="Slide Number Placeholder 6"/>
          <p:cNvSpPr>
            <a:spLocks noGrp="1"/>
          </p:cNvSpPr>
          <p:nvPr>
            <p:ph type="sldNum" sz="quarter" idx="12"/>
          </p:nvPr>
        </p:nvSpPr>
        <p:spPr/>
        <p:txBody>
          <a:bodyPr/>
          <a:lstStyle/>
          <a:p>
            <a:pPr marL="0" marR="0" lvl="0" indent="0" algn="r" rtl="0">
              <a:lnSpc>
                <a:spcPct val="100000"/>
              </a:lnSpc>
              <a:spcBef>
                <a:spcPts val="0"/>
              </a:spcBef>
              <a:spcAft>
                <a:spcPts val="0"/>
              </a:spcAft>
              <a:buClr>
                <a:srgbClr val="888888"/>
              </a:buClr>
              <a:buSzPct val="25000"/>
              <a:buFont typeface="Calibri"/>
              <a:buNone/>
            </a:pPr>
            <a:fld id="{00000000-1234-1234-1234-123412341234}" type="slidenum">
              <a:rPr lang="en-US" sz="1200" b="0" i="0" u="none" strike="noStrike" cap="none" smtClean="0">
                <a:solidFill>
                  <a:srgbClr val="888888"/>
                </a:solidFill>
                <a:latin typeface="Calibri"/>
                <a:ea typeface="Calibri"/>
                <a:cs typeface="Calibri"/>
                <a:sym typeface="Calibri"/>
              </a:rPr>
              <a:pPr marL="0" marR="0" lvl="0" indent="0" algn="r" rtl="0">
                <a:lnSpc>
                  <a:spcPct val="100000"/>
                </a:lnSpc>
                <a:spcBef>
                  <a:spcPts val="0"/>
                </a:spcBef>
                <a:spcAft>
                  <a:spcPts val="0"/>
                </a:spcAft>
                <a:buClr>
                  <a:srgbClr val="888888"/>
                </a:buClr>
                <a:buSzPct val="25000"/>
                <a:buFont typeface="Calibri"/>
                <a:buNone/>
              </a:pPr>
              <a:t>‹#›</a:t>
            </a:fld>
            <a:endParaRPr lang="en-US" sz="1200" b="0" i="0" u="none" strike="noStrike" cap="none">
              <a:solidFill>
                <a:srgbClr val="888888"/>
              </a:solidFill>
              <a:latin typeface="Calibri"/>
              <a:ea typeface="Calibri"/>
              <a:cs typeface="Calibri"/>
              <a:sym typeface="Calibri"/>
            </a:endParaRPr>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a:t>Click to edit Master title style</a:t>
            </a:r>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0070C0"/>
            </a:gs>
            <a:gs pos="62000">
              <a:schemeClr val="bg2">
                <a:tint val="92000"/>
                <a:shade val="66000"/>
                <a:satMod val="110000"/>
                <a:lumMod val="80000"/>
              </a:schemeClr>
            </a:gs>
            <a:gs pos="100000">
              <a:schemeClr val="bg2">
                <a:tint val="89000"/>
                <a:shade val="62000"/>
                <a:satMod val="110000"/>
                <a:lumMod val="72000"/>
              </a:schemeClr>
            </a:gs>
          </a:gsLst>
          <a:lin ang="5400000" scaled="0"/>
          <a:tileRect/>
        </a:gradFill>
        <a:effectLst/>
      </p:bgPr>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dirty="0"/>
              <a:t>Click to edit Master title style</a:t>
            </a:r>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endParaRPr lang="en-US"/>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pPr marL="0" marR="0" lvl="0" indent="0" algn="r" rtl="0">
              <a:lnSpc>
                <a:spcPct val="100000"/>
              </a:lnSpc>
              <a:spcBef>
                <a:spcPts val="0"/>
              </a:spcBef>
              <a:spcAft>
                <a:spcPts val="0"/>
              </a:spcAft>
              <a:buClr>
                <a:srgbClr val="888888"/>
              </a:buClr>
              <a:buSzPct val="25000"/>
              <a:buFont typeface="Calibri"/>
              <a:buNone/>
            </a:pPr>
            <a:fld id="{00000000-1234-1234-1234-123412341234}" type="slidenum">
              <a:rPr lang="en-US" sz="1200" b="0" i="0" u="none" strike="noStrike" cap="none" smtClean="0">
                <a:solidFill>
                  <a:srgbClr val="888888"/>
                </a:solidFill>
                <a:latin typeface="Calibri"/>
                <a:ea typeface="Calibri"/>
                <a:cs typeface="Calibri"/>
                <a:sym typeface="Calibri"/>
              </a:rPr>
              <a:pPr marL="0" marR="0" lvl="0" indent="0" algn="r" rtl="0">
                <a:lnSpc>
                  <a:spcPct val="100000"/>
                </a:lnSpc>
                <a:spcBef>
                  <a:spcPts val="0"/>
                </a:spcBef>
                <a:spcAft>
                  <a:spcPts val="0"/>
                </a:spcAft>
                <a:buClr>
                  <a:srgbClr val="888888"/>
                </a:buClr>
                <a:buSzPct val="25000"/>
                <a:buFont typeface="Calibri"/>
                <a:buNone/>
              </a:pPr>
              <a:t>‹#›</a:t>
            </a:fld>
            <a:endParaRPr lang="en-US" sz="1200" b="0" i="0" u="none" strike="noStrike" cap="none">
              <a:solidFill>
                <a:srgbClr val="888888"/>
              </a:solidFill>
              <a:latin typeface="Calibri"/>
              <a:ea typeface="Calibri"/>
              <a:cs typeface="Calibri"/>
              <a:sym typeface="Calibri"/>
            </a:endParaRPr>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68" r:id="rId3"/>
    <p:sldLayoutId id="2147483759" r:id="rId4"/>
    <p:sldLayoutId id="2147483760" r:id="rId5"/>
    <p:sldLayoutId id="2147483761" r:id="rId6"/>
    <p:sldLayoutId id="2147483762" r:id="rId7"/>
    <p:sldLayoutId id="2147483763" r:id="rId8"/>
    <p:sldLayoutId id="2147483764" r:id="rId9"/>
    <p:sldLayoutId id="2147483765" r:id="rId10"/>
    <p:sldLayoutId id="2147483766" r:id="rId11"/>
    <p:sldLayoutId id="2147483767" r:id="rId12"/>
    <p:sldLayoutId id="2147483769" r:id="rId13"/>
  </p:sldLayoutIdLst>
  <p:hf sldNum="0" hdr="0" ftr="0" dt="0"/>
  <p:txStyles>
    <p:titleStyle>
      <a:lvl1pPr algn="ctr" defTabSz="914400" rtl="0" eaLnBrk="1" latinLnBrk="0" hangingPunct="1">
        <a:spcBef>
          <a:spcPct val="0"/>
        </a:spcBef>
        <a:buNone/>
        <a:defRPr sz="4000" kern="1200">
          <a:solidFill>
            <a:schemeClr val="tx1"/>
          </a:solidFill>
          <a:latin typeface="Calibri" panose="020F0502020204030204" pitchFamily="34"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1"/>
          </a:solidFill>
          <a:latin typeface="Calibri" panose="020F0502020204030204" pitchFamily="34" charset="0"/>
          <a:ea typeface="+mn-ea"/>
          <a:cs typeface="+mn-cs"/>
        </a:defRPr>
      </a:lvl1pPr>
      <a:lvl2pPr marL="640080" indent="-274320" algn="l" defTabSz="914400" rtl="0" eaLnBrk="1" latinLnBrk="0" hangingPunct="1">
        <a:spcBef>
          <a:spcPct val="20000"/>
        </a:spcBef>
        <a:buClrTx/>
        <a:buSzPct val="100000"/>
        <a:buFont typeface="Arial" panose="020B0604020202020204" pitchFamily="34" charset="0"/>
        <a:buChar char="–"/>
        <a:defRPr sz="2200" kern="1200">
          <a:solidFill>
            <a:schemeClr val="tx1"/>
          </a:solidFill>
          <a:latin typeface="Calibri" panose="020F0502020204030204" pitchFamily="34" charset="0"/>
          <a:ea typeface="+mn-ea"/>
          <a:cs typeface="+mn-cs"/>
        </a:defRPr>
      </a:lvl2pPr>
      <a:lvl3pPr marL="914400" indent="-228600" algn="l" defTabSz="914400" rtl="0" eaLnBrk="1" latinLnBrk="0" hangingPunct="1">
        <a:spcBef>
          <a:spcPct val="20000"/>
        </a:spcBef>
        <a:buClr>
          <a:schemeClr val="accent1"/>
        </a:buClr>
        <a:buSzPct val="50000"/>
        <a:buFont typeface="Wingdings 2" pitchFamily="18" charset="2"/>
        <a:buChar char=""/>
        <a:defRPr sz="2000" kern="1200">
          <a:solidFill>
            <a:schemeClr val="tx1"/>
          </a:solidFill>
          <a:latin typeface="Calibri" panose="020F0502020204030204" pitchFamily="34" charset="0"/>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1"/>
          </a:solidFill>
          <a:latin typeface="Calibri" panose="020F0502020204030204" pitchFamily="34" charset="0"/>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1"/>
          </a:solidFill>
          <a:latin typeface="Calibri" panose="020F0502020204030204" pitchFamily="34" charset="0"/>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0.jpg"/></Relationships>
</file>

<file path=ppt/slides/_rels/slide11.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image" Target="../media/image18.jpg"/><Relationship Id="rId1" Type="http://schemas.openxmlformats.org/officeDocument/2006/relationships/slideLayout" Target="../slideLayouts/slideLayout2.xml"/><Relationship Id="rId5" Type="http://schemas.microsoft.com/office/2007/relationships/hdphoto" Target="../media/hdphoto1.wdp"/><Relationship Id="rId4" Type="http://schemas.openxmlformats.org/officeDocument/2006/relationships/image" Target="../media/image20.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2" name="Rectangle 1">
            <a:extLst>
              <a:ext uri="{FF2B5EF4-FFF2-40B4-BE49-F238E27FC236}">
                <a16:creationId xmlns:a16="http://schemas.microsoft.com/office/drawing/2014/main" id="{D888CAA5-F470-4AF3-BE4B-07BDADE19DD3}"/>
              </a:ext>
            </a:extLst>
          </p:cNvPr>
          <p:cNvSpPr/>
          <p:nvPr/>
        </p:nvSpPr>
        <p:spPr>
          <a:xfrm>
            <a:off x="547684" y="1154097"/>
            <a:ext cx="8048632" cy="219278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Shape 84"/>
          <p:cNvSpPr txBox="1">
            <a:spLocks noGrp="1"/>
          </p:cNvSpPr>
          <p:nvPr>
            <p:ph type="ctrTitle"/>
          </p:nvPr>
        </p:nvSpPr>
        <p:spPr>
          <a:xfrm>
            <a:off x="547684" y="1154097"/>
            <a:ext cx="8048632" cy="2192786"/>
          </a:xfrm>
          <a:prstGeom prst="rect">
            <a:avLst/>
          </a:prstGeom>
          <a:noFill/>
          <a:ln>
            <a:noFill/>
          </a:ln>
        </p:spPr>
        <p:txBody>
          <a:bodyPr lIns="91425" tIns="45700" rIns="91425" bIns="45700" anchor="ctr" anchorCtr="0">
            <a:noAutofit/>
          </a:bodyPr>
          <a:lstStyle/>
          <a:p>
            <a:pPr lvl="0">
              <a:spcBef>
                <a:spcPts val="0"/>
              </a:spcBef>
              <a:buClr>
                <a:schemeClr val="dk1"/>
              </a:buClr>
              <a:buSzPct val="25000"/>
            </a:pPr>
            <a:r>
              <a:rPr lang="en-US" b="1" dirty="0">
                <a:cs typeface="Calibri" panose="020F0502020204030204" pitchFamily="34" charset="0"/>
              </a:rPr>
              <a:t>THE RELATIONSHIP BETWEEN DEPRESSION, SLEEP, AND DREAM CONTENT AMONG COLLEGE STUDENTS</a:t>
            </a:r>
            <a:endParaRPr lang="en-US" sz="3959" b="1" i="0" u="none" strike="noStrike" cap="none" dirty="0">
              <a:solidFill>
                <a:schemeClr val="dk1"/>
              </a:solidFill>
              <a:latin typeface="Calibri" panose="020F0502020204030204" pitchFamily="34" charset="0"/>
              <a:ea typeface="Calibri"/>
              <a:cs typeface="Calibri"/>
              <a:sym typeface="Calibri"/>
            </a:endParaRPr>
          </a:p>
        </p:txBody>
      </p:sp>
      <p:sp>
        <p:nvSpPr>
          <p:cNvPr id="85" name="Shape 85"/>
          <p:cNvSpPr txBox="1">
            <a:spLocks noGrp="1"/>
          </p:cNvSpPr>
          <p:nvPr>
            <p:ph type="subTitle" idx="1"/>
          </p:nvPr>
        </p:nvSpPr>
        <p:spPr>
          <a:xfrm>
            <a:off x="4571999" y="4025128"/>
            <a:ext cx="3657601" cy="1984273"/>
          </a:xfrm>
          <a:prstGeom prst="rect">
            <a:avLst/>
          </a:prstGeom>
          <a:noFill/>
          <a:ln>
            <a:noFill/>
          </a:ln>
        </p:spPr>
        <p:txBody>
          <a:bodyPr lIns="91425" tIns="45700" rIns="91425" bIns="45700" anchor="ctr" anchorCtr="1">
            <a:noAutofit/>
          </a:bodyPr>
          <a:lstStyle/>
          <a:p>
            <a:pPr lvl="0" algn="ctr">
              <a:spcBef>
                <a:spcPts val="0"/>
              </a:spcBef>
              <a:buClr>
                <a:srgbClr val="888888"/>
              </a:buClr>
              <a:buSzPct val="25000"/>
            </a:pPr>
            <a:r>
              <a:rPr lang="en-US" sz="3200" dirty="0">
                <a:solidFill>
                  <a:schemeClr val="tx1"/>
                </a:solidFill>
                <a:latin typeface="Calibri"/>
                <a:ea typeface="Calibri"/>
                <a:cs typeface="Calibri"/>
                <a:sym typeface="Calibri"/>
              </a:rPr>
              <a:t>Bretta Gerhard</a:t>
            </a:r>
          </a:p>
          <a:p>
            <a:pPr lvl="0" algn="ctr">
              <a:spcBef>
                <a:spcPts val="0"/>
              </a:spcBef>
              <a:buClr>
                <a:srgbClr val="888888"/>
              </a:buClr>
              <a:buSzPct val="25000"/>
            </a:pPr>
            <a:r>
              <a:rPr lang="en-US" sz="3200" dirty="0">
                <a:solidFill>
                  <a:schemeClr val="tx1"/>
                </a:solidFill>
                <a:latin typeface="Calibri"/>
                <a:ea typeface="Calibri"/>
                <a:cs typeface="Calibri"/>
                <a:sym typeface="Calibri"/>
              </a:rPr>
              <a:t>Kurt DeBord, Ph.D.</a:t>
            </a:r>
          </a:p>
          <a:p>
            <a:pPr lvl="0" algn="ctr">
              <a:spcBef>
                <a:spcPts val="640"/>
              </a:spcBef>
              <a:buClr>
                <a:srgbClr val="888888"/>
              </a:buClr>
              <a:buSzPct val="25000"/>
            </a:pPr>
            <a:r>
              <a:rPr lang="en-US" sz="3200" dirty="0">
                <a:solidFill>
                  <a:schemeClr val="tx1"/>
                </a:solidFill>
                <a:latin typeface="Calibri"/>
                <a:ea typeface="Calibri"/>
                <a:cs typeface="Calibri"/>
                <a:sym typeface="Calibri"/>
              </a:rPr>
              <a:t>Lincoln University</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sp>
        <p:nvSpPr>
          <p:cNvPr id="132" name="Shape 132"/>
          <p:cNvSpPr txBox="1">
            <a:spLocks noGrp="1"/>
          </p:cNvSpPr>
          <p:nvPr>
            <p:ph type="title"/>
          </p:nvPr>
        </p:nvSpPr>
        <p:spPr>
          <a:xfrm>
            <a:off x="1087879" y="681435"/>
            <a:ext cx="7024744" cy="1143000"/>
          </a:xfrm>
          <a:prstGeom prst="rect">
            <a:avLst/>
          </a:prstGeom>
          <a:noFill/>
          <a:ln>
            <a:noFill/>
          </a:ln>
        </p:spPr>
        <p:txBody>
          <a:bodyPr lIns="91425" tIns="91425" rIns="91425" bIns="91425" anchor="ctr" anchorCtr="0">
            <a:noAutofit/>
          </a:bodyPr>
          <a:lstStyle/>
          <a:p>
            <a:pPr marL="0" marR="0" lvl="0" indent="0" algn="ctr" rtl="0">
              <a:lnSpc>
                <a:spcPct val="100000"/>
              </a:lnSpc>
              <a:spcBef>
                <a:spcPts val="0"/>
              </a:spcBef>
              <a:spcAft>
                <a:spcPts val="0"/>
              </a:spcAft>
              <a:buClr>
                <a:schemeClr val="dk1"/>
              </a:buClr>
              <a:buSzPct val="25000"/>
              <a:buFont typeface="Calibri"/>
              <a:buNone/>
            </a:pPr>
            <a:r>
              <a:rPr lang="en-US" sz="4400" b="0" i="0" u="none" strike="noStrike" cap="none" dirty="0">
                <a:solidFill>
                  <a:schemeClr val="tx1"/>
                </a:solidFill>
                <a:latin typeface="Calibri" panose="020F0502020204030204" pitchFamily="34" charset="0"/>
                <a:ea typeface="Calibri"/>
                <a:cs typeface="Calibri"/>
                <a:sym typeface="Calibri"/>
              </a:rPr>
              <a:t>Method: </a:t>
            </a:r>
            <a:r>
              <a:rPr lang="en-US" b="0" i="0" u="none" strike="noStrike" cap="none" dirty="0">
                <a:solidFill>
                  <a:schemeClr val="tx1"/>
                </a:solidFill>
                <a:latin typeface="Calibri" panose="020F0502020204030204" pitchFamily="34" charset="0"/>
                <a:ea typeface="Calibri"/>
                <a:cs typeface="Calibri"/>
                <a:sym typeface="Calibri"/>
              </a:rPr>
              <a:t>Questions</a:t>
            </a:r>
            <a:endParaRPr lang="en-US" b="0" i="0" u="none" strike="noStrike" cap="none" dirty="0">
              <a:solidFill>
                <a:schemeClr val="dk1"/>
              </a:solidFill>
              <a:latin typeface="Calibri" panose="020F0502020204030204" pitchFamily="34" charset="0"/>
              <a:ea typeface="Calibri"/>
              <a:cs typeface="Calibri"/>
              <a:sym typeface="Calibri"/>
            </a:endParaRPr>
          </a:p>
        </p:txBody>
      </p:sp>
      <p:sp>
        <p:nvSpPr>
          <p:cNvPr id="133" name="Shape 133"/>
          <p:cNvSpPr txBox="1">
            <a:spLocks noGrp="1"/>
          </p:cNvSpPr>
          <p:nvPr>
            <p:ph idx="1"/>
          </p:nvPr>
        </p:nvSpPr>
        <p:spPr>
          <a:xfrm>
            <a:off x="457200" y="1775534"/>
            <a:ext cx="8229600" cy="4350516"/>
          </a:xfrm>
          <a:prstGeom prst="rect">
            <a:avLst/>
          </a:prstGeom>
          <a:noFill/>
          <a:ln>
            <a:noFill/>
          </a:ln>
        </p:spPr>
        <p:txBody>
          <a:bodyPr lIns="91425" tIns="91425" rIns="91425" bIns="91425" anchor="t" anchorCtr="0">
            <a:noAutofit/>
          </a:bodyPr>
          <a:lstStyle/>
          <a:p>
            <a:pPr marL="457200" indent="-381000">
              <a:buSzPct val="100000"/>
            </a:pPr>
            <a:r>
              <a:rPr lang="en-US" sz="2400" dirty="0">
                <a:solidFill>
                  <a:schemeClr val="tx1"/>
                </a:solidFill>
                <a:latin typeface="Calibri" panose="020F0502020204030204" pitchFamily="34" charset="0"/>
              </a:rPr>
              <a:t>Depression was determined using a modified PHQ-9</a:t>
            </a:r>
            <a:br>
              <a:rPr lang="en-US" sz="2400" dirty="0">
                <a:solidFill>
                  <a:schemeClr val="tx1"/>
                </a:solidFill>
                <a:latin typeface="Calibri" panose="020F0502020204030204" pitchFamily="34" charset="0"/>
              </a:rPr>
            </a:br>
            <a:br>
              <a:rPr lang="en-US" sz="2400" dirty="0">
                <a:solidFill>
                  <a:schemeClr val="tx1"/>
                </a:solidFill>
                <a:latin typeface="Calibri" panose="020F0502020204030204" pitchFamily="34" charset="0"/>
              </a:rPr>
            </a:br>
            <a:endParaRPr lang="en-US" sz="2400" dirty="0">
              <a:solidFill>
                <a:schemeClr val="tx1"/>
              </a:solidFill>
              <a:latin typeface="Calibri" panose="020F0502020204030204" pitchFamily="34" charset="0"/>
            </a:endParaRPr>
          </a:p>
          <a:p>
            <a:pPr marL="457200" indent="-381000">
              <a:buSzPct val="100000"/>
            </a:pPr>
            <a:endParaRPr lang="en-US" dirty="0"/>
          </a:p>
          <a:p>
            <a:pPr marL="457200" indent="-381000">
              <a:buSzPct val="100000"/>
            </a:pPr>
            <a:endParaRPr lang="en-US" sz="2400" dirty="0">
              <a:solidFill>
                <a:schemeClr val="tx1"/>
              </a:solidFill>
              <a:latin typeface="Calibri" panose="020F0502020204030204" pitchFamily="34" charset="0"/>
            </a:endParaRPr>
          </a:p>
          <a:p>
            <a:pPr marL="457200" indent="-381000">
              <a:buSzPct val="100000"/>
            </a:pPr>
            <a:endParaRPr lang="en-US" sz="2400" dirty="0">
              <a:solidFill>
                <a:schemeClr val="tx1"/>
              </a:solidFill>
              <a:latin typeface="Calibri" panose="020F0502020204030204" pitchFamily="34" charset="0"/>
            </a:endParaRPr>
          </a:p>
          <a:p>
            <a:pPr marL="457200" indent="-381000">
              <a:buSzPct val="100000"/>
            </a:pPr>
            <a:r>
              <a:rPr lang="en-US" dirty="0"/>
              <a:t>To determine dream content, students were asked about the nature of their dreams</a:t>
            </a:r>
            <a:endParaRPr lang="en-US" sz="2400" dirty="0">
              <a:solidFill>
                <a:schemeClr val="tx1"/>
              </a:solidFill>
              <a:latin typeface="Calibri" panose="020F0502020204030204" pitchFamily="34" charset="0"/>
            </a:endParaRPr>
          </a:p>
        </p:txBody>
      </p:sp>
      <p:pic>
        <p:nvPicPr>
          <p:cNvPr id="3" name="Picture 2">
            <a:extLst>
              <a:ext uri="{FF2B5EF4-FFF2-40B4-BE49-F238E27FC236}">
                <a16:creationId xmlns:a16="http://schemas.microsoft.com/office/drawing/2014/main" id="{3472CEB5-6BFF-4E40-A85C-4C6DA61AB987}"/>
              </a:ext>
            </a:extLst>
          </p:cNvPr>
          <p:cNvPicPr>
            <a:picLocks noChangeAspect="1"/>
          </p:cNvPicPr>
          <p:nvPr/>
        </p:nvPicPr>
        <p:blipFill>
          <a:blip r:embed="rId3"/>
          <a:stretch>
            <a:fillRect/>
          </a:stretch>
        </p:blipFill>
        <p:spPr>
          <a:xfrm>
            <a:off x="1683171" y="2370841"/>
            <a:ext cx="5777657" cy="189044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5" name="Picture 4" descr="A screenshot of a cell phone&#10;&#10;Description automatically generated">
            <a:extLst>
              <a:ext uri="{FF2B5EF4-FFF2-40B4-BE49-F238E27FC236}">
                <a16:creationId xmlns:a16="http://schemas.microsoft.com/office/drawing/2014/main" id="{528EBC82-76F4-4EA6-B353-878ABD811D60}"/>
              </a:ext>
            </a:extLst>
          </p:cNvPr>
          <p:cNvPicPr>
            <a:picLocks noChangeAspect="1"/>
          </p:cNvPicPr>
          <p:nvPr/>
        </p:nvPicPr>
        <p:blipFill>
          <a:blip r:embed="rId4"/>
          <a:stretch>
            <a:fillRect/>
          </a:stretch>
        </p:blipFill>
        <p:spPr>
          <a:xfrm>
            <a:off x="1913917" y="5097233"/>
            <a:ext cx="5383380" cy="135328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40177560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sp>
        <p:nvSpPr>
          <p:cNvPr id="132" name="Shape 132"/>
          <p:cNvSpPr txBox="1">
            <a:spLocks noGrp="1"/>
          </p:cNvSpPr>
          <p:nvPr>
            <p:ph type="title"/>
          </p:nvPr>
        </p:nvSpPr>
        <p:spPr>
          <a:xfrm>
            <a:off x="1087879" y="681435"/>
            <a:ext cx="7024744" cy="1143000"/>
          </a:xfrm>
          <a:prstGeom prst="rect">
            <a:avLst/>
          </a:prstGeom>
          <a:noFill/>
          <a:ln>
            <a:noFill/>
          </a:ln>
        </p:spPr>
        <p:txBody>
          <a:bodyPr lIns="91425" tIns="91425" rIns="91425" bIns="91425" anchor="ctr" anchorCtr="0">
            <a:noAutofit/>
          </a:bodyPr>
          <a:lstStyle/>
          <a:p>
            <a:pPr marL="0" marR="0" lvl="0" indent="0" algn="ctr" rtl="0">
              <a:lnSpc>
                <a:spcPct val="100000"/>
              </a:lnSpc>
              <a:spcBef>
                <a:spcPts val="0"/>
              </a:spcBef>
              <a:spcAft>
                <a:spcPts val="0"/>
              </a:spcAft>
              <a:buClr>
                <a:schemeClr val="dk1"/>
              </a:buClr>
              <a:buSzPct val="25000"/>
              <a:buFont typeface="Calibri"/>
              <a:buNone/>
            </a:pPr>
            <a:r>
              <a:rPr lang="en-US" sz="4400" b="0" i="0" u="none" strike="noStrike" cap="none" dirty="0">
                <a:solidFill>
                  <a:schemeClr val="tx1"/>
                </a:solidFill>
                <a:latin typeface="Calibri" panose="020F0502020204030204" pitchFamily="34" charset="0"/>
                <a:ea typeface="Calibri"/>
                <a:cs typeface="Calibri"/>
                <a:sym typeface="Calibri"/>
              </a:rPr>
              <a:t>Method: </a:t>
            </a:r>
            <a:r>
              <a:rPr lang="en-US" b="0" i="0" u="none" strike="noStrike" cap="none" dirty="0">
                <a:solidFill>
                  <a:schemeClr val="tx1"/>
                </a:solidFill>
                <a:latin typeface="Calibri" panose="020F0502020204030204" pitchFamily="34" charset="0"/>
                <a:ea typeface="Calibri"/>
                <a:cs typeface="Calibri"/>
                <a:sym typeface="Calibri"/>
              </a:rPr>
              <a:t>Questions</a:t>
            </a:r>
            <a:endParaRPr lang="en-US" b="0" i="0" u="none" strike="noStrike" cap="none" dirty="0">
              <a:solidFill>
                <a:schemeClr val="dk1"/>
              </a:solidFill>
              <a:latin typeface="Calibri" panose="020F0502020204030204" pitchFamily="34" charset="0"/>
              <a:ea typeface="Calibri"/>
              <a:cs typeface="Calibri"/>
              <a:sym typeface="Calibri"/>
            </a:endParaRPr>
          </a:p>
        </p:txBody>
      </p:sp>
      <p:sp>
        <p:nvSpPr>
          <p:cNvPr id="133" name="Shape 133"/>
          <p:cNvSpPr txBox="1">
            <a:spLocks noGrp="1"/>
          </p:cNvSpPr>
          <p:nvPr>
            <p:ph idx="1"/>
          </p:nvPr>
        </p:nvSpPr>
        <p:spPr>
          <a:xfrm>
            <a:off x="457200" y="1775534"/>
            <a:ext cx="8229600" cy="4350516"/>
          </a:xfrm>
          <a:prstGeom prst="rect">
            <a:avLst/>
          </a:prstGeom>
          <a:noFill/>
          <a:ln>
            <a:noFill/>
          </a:ln>
        </p:spPr>
        <p:txBody>
          <a:bodyPr lIns="91425" tIns="91425" rIns="91425" bIns="91425" anchor="t" anchorCtr="0">
            <a:noAutofit/>
          </a:bodyPr>
          <a:lstStyle/>
          <a:p>
            <a:pPr marL="457200" indent="-381000">
              <a:buSzPct val="100000"/>
            </a:pPr>
            <a:r>
              <a:rPr lang="en-US" sz="2400" dirty="0">
                <a:latin typeface="Calibri" panose="020F0502020204030204" pitchFamily="34" charset="0"/>
              </a:rPr>
              <a:t>Sleep Quality was determined by a yes or no response to six questions: </a:t>
            </a:r>
          </a:p>
          <a:p>
            <a:pPr marL="373380" lvl="1" indent="0">
              <a:buNone/>
            </a:pPr>
            <a:br>
              <a:rPr lang="en-US" dirty="0">
                <a:solidFill>
                  <a:srgbClr val="FF0000"/>
                </a:solidFill>
                <a:latin typeface="Calibri" panose="020F0502020204030204" pitchFamily="34" charset="0"/>
              </a:rPr>
            </a:br>
            <a:br>
              <a:rPr lang="en-US" dirty="0">
                <a:solidFill>
                  <a:srgbClr val="FF0000"/>
                </a:solidFill>
                <a:latin typeface="Calibri" panose="020F0502020204030204" pitchFamily="34" charset="0"/>
              </a:rPr>
            </a:br>
            <a:br>
              <a:rPr lang="en-US" dirty="0">
                <a:solidFill>
                  <a:srgbClr val="FF0000"/>
                </a:solidFill>
                <a:latin typeface="Calibri" panose="020F0502020204030204" pitchFamily="34" charset="0"/>
              </a:rPr>
            </a:br>
            <a:br>
              <a:rPr lang="en-US" dirty="0">
                <a:solidFill>
                  <a:schemeClr val="tx1"/>
                </a:solidFill>
                <a:latin typeface="Calibri" panose="020F0502020204030204" pitchFamily="34" charset="0"/>
              </a:rPr>
            </a:br>
            <a:br>
              <a:rPr lang="en-US" dirty="0">
                <a:solidFill>
                  <a:schemeClr val="tx1"/>
                </a:solidFill>
                <a:latin typeface="Calibri" panose="020F0502020204030204" pitchFamily="34" charset="0"/>
              </a:rPr>
            </a:br>
            <a:br>
              <a:rPr lang="en-US" dirty="0">
                <a:solidFill>
                  <a:schemeClr val="tx1"/>
                </a:solidFill>
                <a:latin typeface="Calibri" panose="020F0502020204030204" pitchFamily="34" charset="0"/>
              </a:rPr>
            </a:br>
            <a:endParaRPr lang="en-US" dirty="0">
              <a:solidFill>
                <a:schemeClr val="tx1"/>
              </a:solidFill>
              <a:latin typeface="Calibri" panose="020F0502020204030204" pitchFamily="34" charset="0"/>
            </a:endParaRPr>
          </a:p>
          <a:p>
            <a:pPr marL="76200" indent="0">
              <a:buSzPct val="100000"/>
              <a:buNone/>
            </a:pPr>
            <a:endParaRPr lang="en-US" dirty="0"/>
          </a:p>
        </p:txBody>
      </p:sp>
      <p:sp>
        <p:nvSpPr>
          <p:cNvPr id="2" name="TextBox 1">
            <a:extLst>
              <a:ext uri="{FF2B5EF4-FFF2-40B4-BE49-F238E27FC236}">
                <a16:creationId xmlns:a16="http://schemas.microsoft.com/office/drawing/2014/main" id="{B2AD7ED0-8D72-4881-A7F8-F853C56B12BF}"/>
              </a:ext>
            </a:extLst>
          </p:cNvPr>
          <p:cNvSpPr txBox="1"/>
          <p:nvPr/>
        </p:nvSpPr>
        <p:spPr>
          <a:xfrm>
            <a:off x="1488662" y="2725834"/>
            <a:ext cx="6223178" cy="1938992"/>
          </a:xfrm>
          <a:prstGeom prst="rect">
            <a:avLst/>
          </a:prstGeom>
          <a:noFill/>
        </p:spPr>
        <p:txBody>
          <a:bodyPr wrap="none" rtlCol="0">
            <a:spAutoFit/>
          </a:bodyPr>
          <a:lstStyle/>
          <a:p>
            <a:pPr marL="342900" indent="-342900">
              <a:buFont typeface="+mj-lt"/>
              <a:buAutoNum type="arabicPeriod"/>
            </a:pPr>
            <a:r>
              <a:rPr lang="en-US" sz="2000" dirty="0">
                <a:latin typeface="Calibri" panose="020F0502020204030204" pitchFamily="34" charset="0"/>
                <a:cs typeface="Calibri" panose="020F0502020204030204" pitchFamily="34" charset="0"/>
              </a:rPr>
              <a:t>I watch TV in bed prior to sleep (Netflix, YouTube, </a:t>
            </a:r>
            <a:r>
              <a:rPr lang="en-US" sz="2000" dirty="0" err="1">
                <a:latin typeface="Calibri" panose="020F0502020204030204" pitchFamily="34" charset="0"/>
                <a:cs typeface="Calibri" panose="020F0502020204030204" pitchFamily="34" charset="0"/>
              </a:rPr>
              <a:t>ect</a:t>
            </a:r>
            <a:r>
              <a:rPr lang="en-US" sz="2000" dirty="0">
                <a:latin typeface="Calibri" panose="020F0502020204030204" pitchFamily="34" charset="0"/>
                <a:cs typeface="Calibri" panose="020F0502020204030204" pitchFamily="34" charset="0"/>
              </a:rPr>
              <a:t>) </a:t>
            </a:r>
          </a:p>
          <a:p>
            <a:pPr marL="342900" indent="-342900">
              <a:buFont typeface="+mj-lt"/>
              <a:buAutoNum type="arabicPeriod"/>
            </a:pPr>
            <a:r>
              <a:rPr lang="en-US" sz="2000" dirty="0">
                <a:latin typeface="Calibri" panose="020F0502020204030204" pitchFamily="34" charset="0"/>
                <a:cs typeface="Calibri" panose="020F0502020204030204" pitchFamily="34" charset="0"/>
              </a:rPr>
              <a:t>I awaken frequently during the night. </a:t>
            </a:r>
            <a:endParaRPr lang="en-US" sz="2000" dirty="0">
              <a:solidFill>
                <a:schemeClr val="tx1"/>
              </a:solidFill>
              <a:latin typeface="Calibri" panose="020F0502020204030204" pitchFamily="34" charset="0"/>
              <a:cs typeface="Calibri" panose="020F0502020204030204" pitchFamily="34" charset="0"/>
            </a:endParaRPr>
          </a:p>
          <a:p>
            <a:pPr marL="342900" indent="-342900">
              <a:buFont typeface="+mj-lt"/>
              <a:buAutoNum type="arabicPeriod"/>
            </a:pPr>
            <a:r>
              <a:rPr lang="en-US" sz="2000" dirty="0">
                <a:latin typeface="Calibri" panose="020F0502020204030204" pitchFamily="34" charset="0"/>
                <a:cs typeface="Calibri" panose="020F0502020204030204" pitchFamily="34" charset="0"/>
              </a:rPr>
              <a:t>I read in bed prior to sleep. </a:t>
            </a:r>
          </a:p>
          <a:p>
            <a:pPr marL="342900" indent="-342900">
              <a:buFont typeface="+mj-lt"/>
              <a:buAutoNum type="arabicPeriod"/>
            </a:pPr>
            <a:r>
              <a:rPr lang="en-US" sz="2000" dirty="0">
                <a:latin typeface="Calibri" panose="020F0502020204030204" pitchFamily="34" charset="0"/>
                <a:cs typeface="Calibri" panose="020F0502020204030204" pitchFamily="34" charset="0"/>
              </a:rPr>
              <a:t>I work or study in bed. </a:t>
            </a:r>
          </a:p>
          <a:p>
            <a:pPr marL="342900" indent="-342900">
              <a:buFont typeface="+mj-lt"/>
              <a:buAutoNum type="arabicPeriod"/>
            </a:pPr>
            <a:r>
              <a:rPr lang="en-US" sz="2000" dirty="0">
                <a:latin typeface="Calibri" panose="020F0502020204030204" pitchFamily="34" charset="0"/>
                <a:cs typeface="Calibri" panose="020F0502020204030204" pitchFamily="34" charset="0"/>
              </a:rPr>
              <a:t>I have trouble falling asleep </a:t>
            </a:r>
          </a:p>
          <a:p>
            <a:pPr marL="342900" indent="-342900">
              <a:buFont typeface="+mj-lt"/>
              <a:buAutoNum type="arabicPeriod"/>
            </a:pPr>
            <a:r>
              <a:rPr lang="en-US" sz="2000" dirty="0">
                <a:latin typeface="Calibri" panose="020F0502020204030204" pitchFamily="34" charset="0"/>
                <a:cs typeface="Calibri" panose="020F0502020204030204" pitchFamily="34" charset="0"/>
              </a:rPr>
              <a:t>I have trouble remaining asleep. </a:t>
            </a:r>
          </a:p>
        </p:txBody>
      </p:sp>
      <p:pic>
        <p:nvPicPr>
          <p:cNvPr id="5" name="Picture 4" descr="A picture containing person, indoor, man, sitting&#10;&#10;Description automatically generated">
            <a:extLst>
              <a:ext uri="{FF2B5EF4-FFF2-40B4-BE49-F238E27FC236}">
                <a16:creationId xmlns:a16="http://schemas.microsoft.com/office/drawing/2014/main" id="{481241D0-655D-40AE-BEB0-86A757BDDBF5}"/>
              </a:ext>
            </a:extLst>
          </p:cNvPr>
          <p:cNvPicPr>
            <a:picLocks noChangeAspect="1"/>
          </p:cNvPicPr>
          <p:nvPr/>
        </p:nvPicPr>
        <p:blipFill>
          <a:blip r:embed="rId3"/>
          <a:stretch>
            <a:fillRect/>
          </a:stretch>
        </p:blipFill>
        <p:spPr>
          <a:xfrm>
            <a:off x="5326602" y="3573076"/>
            <a:ext cx="3289176" cy="2878030"/>
          </a:xfrm>
          <a:prstGeom prst="rect">
            <a:avLst/>
          </a:prstGeom>
        </p:spPr>
      </p:pic>
    </p:spTree>
    <p:extLst>
      <p:ext uri="{BB962C8B-B14F-4D97-AF65-F5344CB8AC3E}">
        <p14:creationId xmlns:p14="http://schemas.microsoft.com/office/powerpoint/2010/main" val="30984820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Autofit/>
          </a:bodyPr>
          <a:lstStyle/>
          <a:p>
            <a:r>
              <a:rPr lang="en-US" dirty="0">
                <a:latin typeface="Calibri" panose="020F0502020204030204" pitchFamily="34" charset="0"/>
              </a:rPr>
              <a:t>Depression and Bad Sleep Quality</a:t>
            </a:r>
          </a:p>
        </p:txBody>
      </p:sp>
      <p:sp>
        <p:nvSpPr>
          <p:cNvPr id="6" name="Content Placeholder 5">
            <a:extLst>
              <a:ext uri="{FF2B5EF4-FFF2-40B4-BE49-F238E27FC236}">
                <a16:creationId xmlns:a16="http://schemas.microsoft.com/office/drawing/2014/main" id="{AED016FE-5F55-474C-8110-16B5BC5BF2C7}"/>
              </a:ext>
            </a:extLst>
          </p:cNvPr>
          <p:cNvSpPr>
            <a:spLocks noGrp="1"/>
          </p:cNvSpPr>
          <p:nvPr>
            <p:ph idx="1"/>
          </p:nvPr>
        </p:nvSpPr>
        <p:spPr/>
        <p:txBody>
          <a:bodyPr/>
          <a:lstStyle/>
          <a:p>
            <a:endParaRPr lang="en-US" dirty="0"/>
          </a:p>
        </p:txBody>
      </p:sp>
      <p:pic>
        <p:nvPicPr>
          <p:cNvPr id="4" name="Picture 3" descr="A close up of a piece of paper&#10;&#10;Description automatically generated">
            <a:extLst>
              <a:ext uri="{FF2B5EF4-FFF2-40B4-BE49-F238E27FC236}">
                <a16:creationId xmlns:a16="http://schemas.microsoft.com/office/drawing/2014/main" id="{4DB69D56-0233-4C96-B506-7884A62F054E}"/>
              </a:ext>
            </a:extLst>
          </p:cNvPr>
          <p:cNvPicPr>
            <a:picLocks noChangeAspect="1"/>
          </p:cNvPicPr>
          <p:nvPr/>
        </p:nvPicPr>
        <p:blipFill>
          <a:blip r:embed="rId2"/>
          <a:stretch>
            <a:fillRect/>
          </a:stretch>
        </p:blipFill>
        <p:spPr>
          <a:xfrm>
            <a:off x="867690" y="2090961"/>
            <a:ext cx="7128919" cy="4238817"/>
          </a:xfrm>
          <a:prstGeom prst="rect">
            <a:avLst/>
          </a:prstGeom>
        </p:spPr>
      </p:pic>
      <p:cxnSp>
        <p:nvCxnSpPr>
          <p:cNvPr id="10" name="Straight Connector 9">
            <a:extLst>
              <a:ext uri="{FF2B5EF4-FFF2-40B4-BE49-F238E27FC236}">
                <a16:creationId xmlns:a16="http://schemas.microsoft.com/office/drawing/2014/main" id="{70005D68-F5B2-4644-BC3C-6DA029F0AC38}"/>
              </a:ext>
            </a:extLst>
          </p:cNvPr>
          <p:cNvCxnSpPr>
            <a:cxnSpLocks/>
          </p:cNvCxnSpPr>
          <p:nvPr/>
        </p:nvCxnSpPr>
        <p:spPr>
          <a:xfrm flipV="1">
            <a:off x="3222594" y="4145872"/>
            <a:ext cx="3835154" cy="674703"/>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48E36C66-93FA-40FB-99BF-23BD1F22AA66}"/>
              </a:ext>
            </a:extLst>
          </p:cNvPr>
          <p:cNvSpPr txBox="1"/>
          <p:nvPr/>
        </p:nvSpPr>
        <p:spPr>
          <a:xfrm>
            <a:off x="2130640" y="2535887"/>
            <a:ext cx="648070" cy="738664"/>
          </a:xfrm>
          <a:prstGeom prst="rect">
            <a:avLst/>
          </a:prstGeom>
          <a:noFill/>
        </p:spPr>
        <p:txBody>
          <a:bodyPr wrap="square" rtlCol="0">
            <a:spAutoFit/>
          </a:bodyPr>
          <a:lstStyle/>
          <a:p>
            <a:r>
              <a:rPr lang="en-US" b="1" dirty="0">
                <a:latin typeface="Calibri" panose="020F0502020204030204" pitchFamily="34" charset="0"/>
              </a:rPr>
              <a:t>r=.48</a:t>
            </a:r>
          </a:p>
          <a:p>
            <a:r>
              <a:rPr lang="en-US" b="1" dirty="0">
                <a:latin typeface="Calibri" panose="020F0502020204030204" pitchFamily="34" charset="0"/>
              </a:rPr>
              <a:t>p&lt;.05</a:t>
            </a:r>
          </a:p>
          <a:p>
            <a:endParaRPr lang="en-US" dirty="0"/>
          </a:p>
        </p:txBody>
      </p:sp>
    </p:spTree>
    <p:extLst>
      <p:ext uri="{BB962C8B-B14F-4D97-AF65-F5344CB8AC3E}">
        <p14:creationId xmlns:p14="http://schemas.microsoft.com/office/powerpoint/2010/main" val="17567518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Autofit/>
          </a:bodyPr>
          <a:lstStyle/>
          <a:p>
            <a:r>
              <a:rPr lang="en-US" dirty="0">
                <a:latin typeface="Calibri" panose="020F0502020204030204" pitchFamily="34" charset="0"/>
              </a:rPr>
              <a:t>Depression and Frequency of Dreams</a:t>
            </a:r>
          </a:p>
        </p:txBody>
      </p:sp>
      <p:pic>
        <p:nvPicPr>
          <p:cNvPr id="7" name="Content Placeholder 6" descr="A screenshot of a cell phone&#10;&#10;Description automatically generated">
            <a:extLst>
              <a:ext uri="{FF2B5EF4-FFF2-40B4-BE49-F238E27FC236}">
                <a16:creationId xmlns:a16="http://schemas.microsoft.com/office/drawing/2014/main" id="{B4EA12AA-96E0-4FF8-A959-2101462A2099}"/>
              </a:ext>
            </a:extLst>
          </p:cNvPr>
          <p:cNvPicPr>
            <a:picLocks noGrp="1" noChangeAspect="1"/>
          </p:cNvPicPr>
          <p:nvPr>
            <p:ph idx="1"/>
          </p:nvPr>
        </p:nvPicPr>
        <p:blipFill rotWithShape="1">
          <a:blip r:embed="rId2"/>
          <a:srcRect t="19326"/>
          <a:stretch/>
        </p:blipFill>
        <p:spPr>
          <a:xfrm>
            <a:off x="877024" y="2361459"/>
            <a:ext cx="7389952" cy="3538873"/>
          </a:xfrm>
        </p:spPr>
      </p:pic>
      <p:sp>
        <p:nvSpPr>
          <p:cNvPr id="8" name="TextBox 7">
            <a:extLst>
              <a:ext uri="{FF2B5EF4-FFF2-40B4-BE49-F238E27FC236}">
                <a16:creationId xmlns:a16="http://schemas.microsoft.com/office/drawing/2014/main" id="{A9F6D3FB-A5CE-4BEA-94B1-03F5D20D26A0}"/>
              </a:ext>
            </a:extLst>
          </p:cNvPr>
          <p:cNvSpPr txBox="1"/>
          <p:nvPr/>
        </p:nvSpPr>
        <p:spPr>
          <a:xfrm>
            <a:off x="4225771" y="2130639"/>
            <a:ext cx="1340432" cy="307777"/>
          </a:xfrm>
          <a:prstGeom prst="rect">
            <a:avLst/>
          </a:prstGeom>
          <a:noFill/>
        </p:spPr>
        <p:txBody>
          <a:bodyPr wrap="none" rtlCol="0">
            <a:spAutoFit/>
          </a:bodyPr>
          <a:lstStyle/>
          <a:p>
            <a:r>
              <a:rPr lang="en-US" dirty="0"/>
              <a:t>Not Significant</a:t>
            </a:r>
          </a:p>
        </p:txBody>
      </p:sp>
    </p:spTree>
    <p:extLst>
      <p:ext uri="{BB962C8B-B14F-4D97-AF65-F5344CB8AC3E}">
        <p14:creationId xmlns:p14="http://schemas.microsoft.com/office/powerpoint/2010/main" val="33849331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a:bodyPr>
          <a:lstStyle/>
          <a:p>
            <a:r>
              <a:rPr lang="en-US" dirty="0">
                <a:latin typeface="Calibri" panose="020F0502020204030204" pitchFamily="34" charset="0"/>
              </a:rPr>
              <a:t>Depression and Bad Dreams</a:t>
            </a:r>
          </a:p>
        </p:txBody>
      </p:sp>
      <p:pic>
        <p:nvPicPr>
          <p:cNvPr id="8" name="Content Placeholder 7" descr="A screenshot of a cell phone&#10;&#10;Description automatically generated">
            <a:extLst>
              <a:ext uri="{FF2B5EF4-FFF2-40B4-BE49-F238E27FC236}">
                <a16:creationId xmlns:a16="http://schemas.microsoft.com/office/drawing/2014/main" id="{7B9C19C7-5C90-4535-9000-93E0A5C44205}"/>
              </a:ext>
            </a:extLst>
          </p:cNvPr>
          <p:cNvPicPr>
            <a:picLocks noGrp="1" noChangeAspect="1"/>
          </p:cNvPicPr>
          <p:nvPr>
            <p:ph idx="1"/>
          </p:nvPr>
        </p:nvPicPr>
        <p:blipFill>
          <a:blip r:embed="rId2"/>
          <a:stretch>
            <a:fillRect/>
          </a:stretch>
        </p:blipFill>
        <p:spPr>
          <a:xfrm>
            <a:off x="1059628" y="2335361"/>
            <a:ext cx="7024744" cy="4172415"/>
          </a:xfrm>
        </p:spPr>
      </p:pic>
      <p:sp>
        <p:nvSpPr>
          <p:cNvPr id="6" name="TextBox 5">
            <a:extLst>
              <a:ext uri="{FF2B5EF4-FFF2-40B4-BE49-F238E27FC236}">
                <a16:creationId xmlns:a16="http://schemas.microsoft.com/office/drawing/2014/main" id="{50FAE749-DC2D-45B0-981A-2AAC02DE5D0E}"/>
              </a:ext>
            </a:extLst>
          </p:cNvPr>
          <p:cNvSpPr txBox="1"/>
          <p:nvPr/>
        </p:nvSpPr>
        <p:spPr>
          <a:xfrm>
            <a:off x="2610035" y="1913212"/>
            <a:ext cx="1366080" cy="523220"/>
          </a:xfrm>
          <a:prstGeom prst="rect">
            <a:avLst/>
          </a:prstGeom>
          <a:noFill/>
        </p:spPr>
        <p:txBody>
          <a:bodyPr wrap="none" rtlCol="0">
            <a:spAutoFit/>
          </a:bodyPr>
          <a:lstStyle/>
          <a:p>
            <a:r>
              <a:rPr lang="en-US" dirty="0"/>
              <a:t>t=-2.02 (df=96)</a:t>
            </a:r>
          </a:p>
          <a:p>
            <a:r>
              <a:rPr lang="en-US" dirty="0"/>
              <a:t>p&lt;.05</a:t>
            </a:r>
          </a:p>
        </p:txBody>
      </p:sp>
    </p:spTree>
    <p:extLst>
      <p:ext uri="{BB962C8B-B14F-4D97-AF65-F5344CB8AC3E}">
        <p14:creationId xmlns:p14="http://schemas.microsoft.com/office/powerpoint/2010/main" val="13711156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A person lying on a bed&#10;&#10;Description automatically generated">
            <a:extLst>
              <a:ext uri="{FF2B5EF4-FFF2-40B4-BE49-F238E27FC236}">
                <a16:creationId xmlns:a16="http://schemas.microsoft.com/office/drawing/2014/main" id="{47220F3E-9AF4-4FC3-9414-3AF54D7EF006}"/>
              </a:ext>
            </a:extLst>
          </p:cNvPr>
          <p:cNvPicPr>
            <a:picLocks noChangeAspect="1"/>
          </p:cNvPicPr>
          <p:nvPr/>
        </p:nvPicPr>
        <p:blipFill>
          <a:blip r:embed="rId2">
            <a:alphaModFix amt="50000"/>
          </a:blip>
          <a:stretch>
            <a:fillRect/>
          </a:stretch>
        </p:blipFill>
        <p:spPr>
          <a:xfrm>
            <a:off x="500108" y="1091953"/>
            <a:ext cx="8147567" cy="5435955"/>
          </a:xfrm>
          <a:prstGeom prst="rect">
            <a:avLst/>
          </a:prstGeom>
        </p:spPr>
      </p:pic>
      <p:sp>
        <p:nvSpPr>
          <p:cNvPr id="2" name="Title 1"/>
          <p:cNvSpPr>
            <a:spLocks noGrp="1"/>
          </p:cNvSpPr>
          <p:nvPr>
            <p:ph type="title"/>
          </p:nvPr>
        </p:nvSpPr>
        <p:spPr/>
        <p:txBody>
          <a:bodyPr anchor="ctr"/>
          <a:lstStyle/>
          <a:p>
            <a:r>
              <a:rPr lang="en-US" dirty="0">
                <a:latin typeface="Calibri" panose="020F0502020204030204" pitchFamily="34" charset="0"/>
              </a:rPr>
              <a:t>Main Results</a:t>
            </a:r>
          </a:p>
        </p:txBody>
      </p:sp>
      <p:sp>
        <p:nvSpPr>
          <p:cNvPr id="3" name="Content Placeholder 2"/>
          <p:cNvSpPr>
            <a:spLocks noGrp="1"/>
          </p:cNvSpPr>
          <p:nvPr>
            <p:ph idx="1"/>
          </p:nvPr>
        </p:nvSpPr>
        <p:spPr>
          <a:xfrm>
            <a:off x="1052367" y="2483450"/>
            <a:ext cx="6777317" cy="3508977"/>
          </a:xfrm>
        </p:spPr>
        <p:txBody>
          <a:bodyPr/>
          <a:lstStyle/>
          <a:p>
            <a:r>
              <a:rPr lang="en-US" dirty="0">
                <a:latin typeface="Calibri" panose="020F0502020204030204" pitchFamily="34" charset="0"/>
              </a:rPr>
              <a:t>Results on </a:t>
            </a:r>
            <a:r>
              <a:rPr lang="en-US" dirty="0"/>
              <a:t>quality of sleep and depression</a:t>
            </a:r>
            <a:r>
              <a:rPr lang="en-US" dirty="0">
                <a:latin typeface="Calibri" panose="020F0502020204030204" pitchFamily="34" charset="0"/>
              </a:rPr>
              <a:t> were consistent with our hypothesis and previous research </a:t>
            </a:r>
            <a:r>
              <a:rPr lang="en-US" dirty="0">
                <a:solidFill>
                  <a:schemeClr val="dk1"/>
                </a:solidFill>
                <a:cs typeface="Calibri" panose="020F0502020204030204" pitchFamily="34" charset="0"/>
                <a:sym typeface="Calibri"/>
              </a:rPr>
              <a:t>(</a:t>
            </a:r>
            <a:r>
              <a:rPr lang="en-US" dirty="0">
                <a:cs typeface="Calibri" panose="020F0502020204030204" pitchFamily="34" charset="0"/>
              </a:rPr>
              <a:t>Wallace, Boynton &amp; Lytle </a:t>
            </a:r>
            <a:r>
              <a:rPr lang="en-US" dirty="0">
                <a:solidFill>
                  <a:schemeClr val="dk1"/>
                </a:solidFill>
                <a:cs typeface="Calibri" panose="020F0502020204030204" pitchFamily="34" charset="0"/>
                <a:sym typeface="Calibri"/>
              </a:rPr>
              <a:t>, </a:t>
            </a:r>
            <a:r>
              <a:rPr lang="en-US" dirty="0">
                <a:solidFill>
                  <a:srgbClr val="333333"/>
                </a:solidFill>
                <a:cs typeface="Calibri" panose="020F0502020204030204" pitchFamily="34" charset="0"/>
                <a:sym typeface="Calibri"/>
              </a:rPr>
              <a:t>2017).</a:t>
            </a:r>
            <a:br>
              <a:rPr lang="en-US" dirty="0">
                <a:solidFill>
                  <a:srgbClr val="333333"/>
                </a:solidFill>
                <a:cs typeface="Calibri" panose="020F0502020204030204" pitchFamily="34" charset="0"/>
                <a:sym typeface="Calibri"/>
              </a:rPr>
            </a:br>
            <a:endParaRPr lang="en-US" dirty="0">
              <a:latin typeface="Calibri" panose="020F0502020204030204" pitchFamily="34" charset="0"/>
            </a:endParaRPr>
          </a:p>
          <a:p>
            <a:pPr lvl="1"/>
            <a:r>
              <a:rPr lang="en-US" dirty="0">
                <a:latin typeface="Calibri" panose="020F0502020204030204" pitchFamily="34" charset="0"/>
              </a:rPr>
              <a:t>Students who reported higher levels of depression also reported lower quality of sleep.</a:t>
            </a:r>
          </a:p>
        </p:txBody>
      </p:sp>
    </p:spTree>
    <p:extLst>
      <p:ext uri="{BB962C8B-B14F-4D97-AF65-F5344CB8AC3E}">
        <p14:creationId xmlns:p14="http://schemas.microsoft.com/office/powerpoint/2010/main" val="38064240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dirty="0"/>
              <a:t>Main Results</a:t>
            </a:r>
          </a:p>
        </p:txBody>
      </p:sp>
      <p:sp>
        <p:nvSpPr>
          <p:cNvPr id="3" name="Content Placeholder 2"/>
          <p:cNvSpPr>
            <a:spLocks noGrp="1"/>
          </p:cNvSpPr>
          <p:nvPr>
            <p:ph idx="1"/>
          </p:nvPr>
        </p:nvSpPr>
        <p:spPr/>
        <p:txBody>
          <a:bodyPr>
            <a:normAutofit/>
          </a:bodyPr>
          <a:lstStyle/>
          <a:p>
            <a:r>
              <a:rPr lang="en-US" dirty="0"/>
              <a:t>Results on depression and dream frequency were not consistent with our hypothesis or previous research </a:t>
            </a:r>
            <a:r>
              <a:rPr lang="en-US" dirty="0">
                <a:solidFill>
                  <a:schemeClr val="dk1"/>
                </a:solidFill>
                <a:sym typeface="Calibri"/>
              </a:rPr>
              <a:t>(</a:t>
            </a:r>
            <a:r>
              <a:rPr lang="en-US" dirty="0"/>
              <a:t>Harada, </a:t>
            </a:r>
            <a:r>
              <a:rPr lang="en-US" dirty="0" err="1"/>
              <a:t>Tanoue</a:t>
            </a:r>
            <a:r>
              <a:rPr lang="en-US" dirty="0"/>
              <a:t>, &amp; Takeuchi</a:t>
            </a:r>
            <a:r>
              <a:rPr lang="en-US" dirty="0">
                <a:solidFill>
                  <a:schemeClr val="dk1"/>
                </a:solidFill>
                <a:sym typeface="Calibri"/>
              </a:rPr>
              <a:t>, </a:t>
            </a:r>
            <a:r>
              <a:rPr lang="en-US" dirty="0">
                <a:solidFill>
                  <a:srgbClr val="333333"/>
                </a:solidFill>
                <a:sym typeface="Calibri"/>
              </a:rPr>
              <a:t>2006). </a:t>
            </a:r>
            <a:endParaRPr lang="en-US" dirty="0"/>
          </a:p>
          <a:p>
            <a:pPr lvl="1"/>
            <a:r>
              <a:rPr lang="en-US" sz="1800" dirty="0"/>
              <a:t>Students who reported higher levels of depression did not have dreams more frequently then students who reported low levels of depression. </a:t>
            </a:r>
            <a:br>
              <a:rPr lang="en-US" sz="1800" dirty="0"/>
            </a:br>
            <a:endParaRPr lang="en-US" sz="1800" dirty="0"/>
          </a:p>
          <a:p>
            <a:pPr lvl="2"/>
            <a:r>
              <a:rPr lang="en-US" dirty="0"/>
              <a:t>One reason this could be is that the survey relied on students to recall experiences they may not remember having. </a:t>
            </a:r>
          </a:p>
        </p:txBody>
      </p:sp>
    </p:spTree>
    <p:extLst>
      <p:ext uri="{BB962C8B-B14F-4D97-AF65-F5344CB8AC3E}">
        <p14:creationId xmlns:p14="http://schemas.microsoft.com/office/powerpoint/2010/main" val="31759639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dirty="0"/>
              <a:t>Limitations</a:t>
            </a:r>
          </a:p>
        </p:txBody>
      </p:sp>
      <p:sp>
        <p:nvSpPr>
          <p:cNvPr id="3" name="Content Placeholder 2"/>
          <p:cNvSpPr>
            <a:spLocks noGrp="1"/>
          </p:cNvSpPr>
          <p:nvPr>
            <p:ph idx="1"/>
          </p:nvPr>
        </p:nvSpPr>
        <p:spPr>
          <a:xfrm>
            <a:off x="1052367" y="2297019"/>
            <a:ext cx="6875390" cy="3508977"/>
          </a:xfrm>
        </p:spPr>
        <p:txBody>
          <a:bodyPr>
            <a:normAutofit fontScale="92500"/>
          </a:bodyPr>
          <a:lstStyle/>
          <a:p>
            <a:r>
              <a:rPr lang="en-US" dirty="0"/>
              <a:t>The study relied on students to recall specific details about their dreams hours after experiencing them.</a:t>
            </a:r>
          </a:p>
          <a:p>
            <a:pPr lvl="1"/>
            <a:r>
              <a:rPr lang="en-US" dirty="0"/>
              <a:t>Including a dream </a:t>
            </a:r>
            <a:br>
              <a:rPr lang="en-US" dirty="0"/>
            </a:br>
            <a:r>
              <a:rPr lang="en-US" dirty="0"/>
              <a:t>journal for students </a:t>
            </a:r>
            <a:br>
              <a:rPr lang="en-US" dirty="0"/>
            </a:br>
            <a:r>
              <a:rPr lang="en-US" dirty="0"/>
              <a:t>to report the details </a:t>
            </a:r>
            <a:br>
              <a:rPr lang="en-US" dirty="0"/>
            </a:br>
            <a:r>
              <a:rPr lang="en-US" dirty="0"/>
              <a:t>of their dreams upon </a:t>
            </a:r>
            <a:br>
              <a:rPr lang="en-US" dirty="0"/>
            </a:br>
            <a:r>
              <a:rPr lang="en-US" dirty="0"/>
              <a:t>waking might improve</a:t>
            </a:r>
            <a:br>
              <a:rPr lang="en-US" dirty="0"/>
            </a:br>
            <a:r>
              <a:rPr lang="en-US" dirty="0"/>
              <a:t> results on dream </a:t>
            </a:r>
            <a:br>
              <a:rPr lang="en-US" dirty="0"/>
            </a:br>
            <a:r>
              <a:rPr lang="en-US" dirty="0"/>
              <a:t>frequency as well as </a:t>
            </a:r>
            <a:br>
              <a:rPr lang="en-US" dirty="0"/>
            </a:br>
            <a:r>
              <a:rPr lang="en-US" dirty="0"/>
              <a:t>content. </a:t>
            </a:r>
          </a:p>
        </p:txBody>
      </p:sp>
      <p:pic>
        <p:nvPicPr>
          <p:cNvPr id="6" name="Picture 5" descr="A person lying on a bed&#10;&#10;Description automatically generated">
            <a:extLst>
              <a:ext uri="{FF2B5EF4-FFF2-40B4-BE49-F238E27FC236}">
                <a16:creationId xmlns:a16="http://schemas.microsoft.com/office/drawing/2014/main" id="{10208B81-5510-414A-AC5A-47511B364C84}"/>
              </a:ext>
            </a:extLst>
          </p:cNvPr>
          <p:cNvPicPr>
            <a:picLocks noChangeAspect="1"/>
          </p:cNvPicPr>
          <p:nvPr/>
        </p:nvPicPr>
        <p:blipFill>
          <a:blip r:embed="rId2"/>
          <a:stretch>
            <a:fillRect/>
          </a:stretch>
        </p:blipFill>
        <p:spPr>
          <a:xfrm>
            <a:off x="4305671" y="3162686"/>
            <a:ext cx="4169545" cy="3205338"/>
          </a:xfrm>
          <a:prstGeom prst="rect">
            <a:avLst/>
          </a:prstGeom>
        </p:spPr>
      </p:pic>
    </p:spTree>
    <p:extLst>
      <p:ext uri="{BB962C8B-B14F-4D97-AF65-F5344CB8AC3E}">
        <p14:creationId xmlns:p14="http://schemas.microsoft.com/office/powerpoint/2010/main" val="85384863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erson looking at a computer&#10;&#10;Description automatically generated">
            <a:extLst>
              <a:ext uri="{FF2B5EF4-FFF2-40B4-BE49-F238E27FC236}">
                <a16:creationId xmlns:a16="http://schemas.microsoft.com/office/drawing/2014/main" id="{0A969288-ABD7-4E68-9E78-D970D657B8C9}"/>
              </a:ext>
            </a:extLst>
          </p:cNvPr>
          <p:cNvPicPr>
            <a:picLocks noChangeAspect="1"/>
          </p:cNvPicPr>
          <p:nvPr/>
        </p:nvPicPr>
        <p:blipFill>
          <a:blip r:embed="rId2"/>
          <a:stretch>
            <a:fillRect/>
          </a:stretch>
        </p:blipFill>
        <p:spPr>
          <a:xfrm>
            <a:off x="505596" y="3823079"/>
            <a:ext cx="3915484" cy="2668794"/>
          </a:xfrm>
          <a:prstGeom prst="rect">
            <a:avLst/>
          </a:prstGeom>
        </p:spPr>
      </p:pic>
      <p:sp>
        <p:nvSpPr>
          <p:cNvPr id="2" name="Title 1"/>
          <p:cNvSpPr>
            <a:spLocks noGrp="1"/>
          </p:cNvSpPr>
          <p:nvPr>
            <p:ph type="title"/>
          </p:nvPr>
        </p:nvSpPr>
        <p:spPr/>
        <p:txBody>
          <a:bodyPr anchor="ctr"/>
          <a:lstStyle/>
          <a:p>
            <a:r>
              <a:rPr lang="en-US" dirty="0"/>
              <a:t>Practical Implications</a:t>
            </a:r>
          </a:p>
        </p:txBody>
      </p:sp>
      <p:sp>
        <p:nvSpPr>
          <p:cNvPr id="3" name="Content Placeholder 2"/>
          <p:cNvSpPr>
            <a:spLocks noGrp="1"/>
          </p:cNvSpPr>
          <p:nvPr>
            <p:ph idx="1"/>
          </p:nvPr>
        </p:nvSpPr>
        <p:spPr/>
        <p:txBody>
          <a:bodyPr/>
          <a:lstStyle/>
          <a:p>
            <a:r>
              <a:rPr lang="en-US" dirty="0"/>
              <a:t>Depression has a negative relationship with the quality of sleep among college students.</a:t>
            </a:r>
          </a:p>
          <a:p>
            <a:pPr lvl="1"/>
            <a:r>
              <a:rPr lang="en-US" dirty="0"/>
              <a:t>Students should be educated on the importance of sleep hygiene as well as how it improves sleep        </a:t>
            </a:r>
            <a:br>
              <a:rPr lang="en-US" dirty="0"/>
            </a:br>
            <a:r>
              <a:rPr lang="en-US" dirty="0"/>
              <a:t>				quality. it.</a:t>
            </a:r>
          </a:p>
        </p:txBody>
      </p:sp>
      <p:sp>
        <p:nvSpPr>
          <p:cNvPr id="6" name="TextBox 5">
            <a:extLst>
              <a:ext uri="{FF2B5EF4-FFF2-40B4-BE49-F238E27FC236}">
                <a16:creationId xmlns:a16="http://schemas.microsoft.com/office/drawing/2014/main" id="{6DAB100D-1F37-4AE7-829A-6D8C4AC6CE90}"/>
              </a:ext>
            </a:extLst>
          </p:cNvPr>
          <p:cNvSpPr txBox="1"/>
          <p:nvPr/>
        </p:nvSpPr>
        <p:spPr>
          <a:xfrm>
            <a:off x="4564739" y="4515264"/>
            <a:ext cx="4066404" cy="2154436"/>
          </a:xfrm>
          <a:prstGeom prst="rect">
            <a:avLst/>
          </a:prstGeom>
          <a:noFill/>
        </p:spPr>
        <p:txBody>
          <a:bodyPr wrap="square" rtlCol="0">
            <a:spAutoFit/>
          </a:bodyPr>
          <a:lstStyle/>
          <a:p>
            <a:pPr marL="342900" indent="-342900">
              <a:buClr>
                <a:schemeClr val="accent1"/>
              </a:buClr>
              <a:buSzPct val="75000"/>
              <a:buFont typeface="Wingdings 2" panose="05020102010507070707" pitchFamily="18" charset="2"/>
              <a:buChar char=""/>
            </a:pPr>
            <a:r>
              <a:rPr lang="en-US" sz="2400" dirty="0">
                <a:latin typeface="Calibri" panose="020F0502020204030204" pitchFamily="34" charset="0"/>
                <a:cs typeface="Calibri" panose="020F0502020204030204" pitchFamily="34" charset="0"/>
              </a:rPr>
              <a:t>Future studies should implement dream journals for an increase in the reliability of dream related data.</a:t>
            </a:r>
          </a:p>
          <a:p>
            <a:endParaRPr lang="en-US" dirty="0"/>
          </a:p>
        </p:txBody>
      </p:sp>
    </p:spTree>
    <p:extLst>
      <p:ext uri="{BB962C8B-B14F-4D97-AF65-F5344CB8AC3E}">
        <p14:creationId xmlns:p14="http://schemas.microsoft.com/office/powerpoint/2010/main" val="14542536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dirty="0"/>
              <a:t>Good Sleep Hygiene </a:t>
            </a:r>
          </a:p>
        </p:txBody>
      </p:sp>
      <p:sp>
        <p:nvSpPr>
          <p:cNvPr id="3" name="Content Placeholder 2"/>
          <p:cNvSpPr>
            <a:spLocks noGrp="1"/>
          </p:cNvSpPr>
          <p:nvPr>
            <p:ph idx="1"/>
          </p:nvPr>
        </p:nvSpPr>
        <p:spPr/>
        <p:txBody>
          <a:bodyPr>
            <a:normAutofit/>
          </a:bodyPr>
          <a:lstStyle/>
          <a:p>
            <a:r>
              <a:rPr lang="en-US" dirty="0"/>
              <a:t>1. turn off your phone and devices</a:t>
            </a:r>
          </a:p>
          <a:p>
            <a:r>
              <a:rPr lang="en-US" dirty="0"/>
              <a:t>2. only use your bed for two activities</a:t>
            </a:r>
          </a:p>
          <a:p>
            <a:r>
              <a:rPr lang="en-US" dirty="0"/>
              <a:t>3. exercise (but not late at night)</a:t>
            </a:r>
          </a:p>
          <a:p>
            <a:r>
              <a:rPr lang="en-US" dirty="0"/>
              <a:t>4. avoid caffeine, alcohol, nicotine and fluids late</a:t>
            </a:r>
          </a:p>
          <a:p>
            <a:r>
              <a:rPr lang="en-US" dirty="0"/>
              <a:t>5. same time to bed, same time to get up</a:t>
            </a:r>
          </a:p>
          <a:p>
            <a:r>
              <a:rPr lang="en-US" dirty="0"/>
              <a:t>6. keep it dark and quiet</a:t>
            </a:r>
          </a:p>
          <a:p>
            <a:r>
              <a:rPr lang="en-US" dirty="0"/>
              <a:t>7. avoid napping</a:t>
            </a:r>
          </a:p>
        </p:txBody>
      </p:sp>
    </p:spTree>
    <p:extLst>
      <p:ext uri="{BB962C8B-B14F-4D97-AF65-F5344CB8AC3E}">
        <p14:creationId xmlns:p14="http://schemas.microsoft.com/office/powerpoint/2010/main" val="27721624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sp>
        <p:nvSpPr>
          <p:cNvPr id="90" name="Shape 90"/>
          <p:cNvSpPr txBox="1">
            <a:spLocks noGrp="1"/>
          </p:cNvSpPr>
          <p:nvPr>
            <p:ph type="title"/>
          </p:nvPr>
        </p:nvSpPr>
        <p:spPr>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chemeClr val="dk1"/>
              </a:buClr>
              <a:buSzPct val="25000"/>
              <a:buFont typeface="Calibri"/>
              <a:buNone/>
            </a:pPr>
            <a:r>
              <a:rPr lang="en-US" sz="4400" b="0" i="0" u="none" strike="noStrike" cap="none" dirty="0">
                <a:solidFill>
                  <a:schemeClr val="dk1"/>
                </a:solidFill>
                <a:latin typeface="Calibri" panose="020F0502020204030204" pitchFamily="34" charset="0"/>
                <a:ea typeface="Calibri"/>
                <a:cs typeface="Calibri"/>
                <a:sym typeface="Calibri"/>
              </a:rPr>
              <a:t>Abstract</a:t>
            </a:r>
          </a:p>
        </p:txBody>
      </p:sp>
      <p:sp>
        <p:nvSpPr>
          <p:cNvPr id="91" name="Shape 91"/>
          <p:cNvSpPr txBox="1">
            <a:spLocks noGrp="1"/>
          </p:cNvSpPr>
          <p:nvPr>
            <p:ph idx="1"/>
          </p:nvPr>
        </p:nvSpPr>
        <p:spPr>
          <a:xfrm>
            <a:off x="949911" y="1870890"/>
            <a:ext cx="7235301" cy="3828574"/>
          </a:xfrm>
          <a:prstGeom prst="rect">
            <a:avLst/>
          </a:prstGeom>
          <a:noFill/>
          <a:ln>
            <a:noFill/>
          </a:ln>
        </p:spPr>
        <p:txBody>
          <a:bodyPr lIns="91425" tIns="45700" rIns="91425" bIns="45700" anchor="t" anchorCtr="0">
            <a:noAutofit/>
          </a:bodyPr>
          <a:lstStyle/>
          <a:p>
            <a:pPr marL="68580" lvl="0" indent="0">
              <a:lnSpc>
                <a:spcPct val="80000"/>
              </a:lnSpc>
              <a:spcBef>
                <a:spcPts val="0"/>
              </a:spcBef>
              <a:buClr>
                <a:schemeClr val="dk1"/>
              </a:buClr>
              <a:buSzPct val="97777"/>
              <a:buNone/>
            </a:pPr>
            <a:r>
              <a:rPr lang="en-US" sz="2000" dirty="0">
                <a:cs typeface="Calibri" panose="020F0502020204030204" pitchFamily="34" charset="0"/>
              </a:rPr>
              <a:t>This study examined any correlation linking depression with the sleep and dream content of college students. A survey was given to Social and Behavioral Science college students at Lincoln University. The survey contained self-report questions on their level of depression, sleep habits, dream content, exercise habits, and basic demographic information. Based on prior research, we expect students who report high levels of depression to have poor sleep quality. We also expect depressed students to report a higher frequency of dreaming, and “bad” dream content then non-depressed students.  Results indicating there is a relationship between depression and sleep will serve as a basis to conduct future research to narrow down the potential link. </a:t>
            </a:r>
            <a:endParaRPr lang="en-US" sz="2000" dirty="0">
              <a:solidFill>
                <a:schemeClr val="dk1"/>
              </a:solidFill>
              <a:ea typeface="Calibri"/>
              <a:cs typeface="Calibri" panose="020F0502020204030204" pitchFamily="34" charset="0"/>
              <a:sym typeface="Calibri"/>
            </a:endParaRPr>
          </a:p>
          <a:p>
            <a:pPr marL="342900" marR="0" lvl="0" indent="-342900" algn="l" rtl="0">
              <a:lnSpc>
                <a:spcPct val="80000"/>
              </a:lnSpc>
              <a:spcBef>
                <a:spcPts val="352"/>
              </a:spcBef>
              <a:spcAft>
                <a:spcPts val="0"/>
              </a:spcAft>
              <a:buClr>
                <a:schemeClr val="dk1"/>
              </a:buClr>
              <a:buSzPct val="25000"/>
              <a:buFont typeface="Arial"/>
              <a:buNone/>
            </a:pPr>
            <a:endParaRPr sz="1760" b="0" i="0" u="none" strike="noStrike" cap="none" dirty="0">
              <a:solidFill>
                <a:schemeClr val="dk1"/>
              </a:solidFill>
              <a:latin typeface="Calibri" panose="020F0502020204030204" pitchFamily="34" charset="0"/>
              <a:ea typeface="Calibri"/>
              <a:cs typeface="Calibri"/>
              <a:sym typeface="Calibri"/>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dirty="0"/>
              <a:t>Future Studies</a:t>
            </a:r>
          </a:p>
        </p:txBody>
      </p:sp>
      <p:pic>
        <p:nvPicPr>
          <p:cNvPr id="5" name="Picture 4">
            <a:extLst>
              <a:ext uri="{FF2B5EF4-FFF2-40B4-BE49-F238E27FC236}">
                <a16:creationId xmlns:a16="http://schemas.microsoft.com/office/drawing/2014/main" id="{0A969288-ABD7-4E68-9E78-D970D657B8C9}"/>
              </a:ext>
            </a:extLst>
          </p:cNvPr>
          <p:cNvPicPr>
            <a:picLocks noChangeAspect="1"/>
          </p:cNvPicPr>
          <p:nvPr/>
        </p:nvPicPr>
        <p:blipFill>
          <a:blip r:embed="rId2"/>
          <a:stretch>
            <a:fillRect/>
          </a:stretch>
        </p:blipFill>
        <p:spPr>
          <a:xfrm>
            <a:off x="712158" y="3610392"/>
            <a:ext cx="2237669" cy="2668794"/>
          </a:xfrm>
          <a:prstGeom prst="rect">
            <a:avLst/>
          </a:prstGeom>
          <a:ln>
            <a:noFill/>
          </a:ln>
          <a:effectLst>
            <a:softEdge rad="112500"/>
          </a:effectLst>
        </p:spPr>
      </p:pic>
      <p:sp>
        <p:nvSpPr>
          <p:cNvPr id="4" name="TextBox 3">
            <a:extLst>
              <a:ext uri="{FF2B5EF4-FFF2-40B4-BE49-F238E27FC236}">
                <a16:creationId xmlns:a16="http://schemas.microsoft.com/office/drawing/2014/main" id="{85F43002-4A9D-423D-8F14-ABE7C0B5AA8A}"/>
              </a:ext>
            </a:extLst>
          </p:cNvPr>
          <p:cNvSpPr txBox="1"/>
          <p:nvPr/>
        </p:nvSpPr>
        <p:spPr>
          <a:xfrm>
            <a:off x="1052367" y="2090172"/>
            <a:ext cx="7301520" cy="1508105"/>
          </a:xfrm>
          <a:prstGeom prst="rect">
            <a:avLst/>
          </a:prstGeom>
          <a:noFill/>
        </p:spPr>
        <p:txBody>
          <a:bodyPr wrap="square" rtlCol="0">
            <a:spAutoFit/>
          </a:bodyPr>
          <a:lstStyle/>
          <a:p>
            <a:r>
              <a:rPr lang="en-US" sz="2400" dirty="0">
                <a:latin typeface="Calibri" panose="020F0502020204030204" pitchFamily="34" charset="0"/>
                <a:cs typeface="Calibri" panose="020F0502020204030204" pitchFamily="34" charset="0"/>
              </a:rPr>
              <a:t>Data was also collected on:</a:t>
            </a:r>
            <a:br>
              <a:rPr lang="en-US" sz="2400" dirty="0">
                <a:latin typeface="Calibri" panose="020F0502020204030204" pitchFamily="34" charset="0"/>
                <a:cs typeface="Calibri" panose="020F0502020204030204" pitchFamily="34" charset="0"/>
              </a:rPr>
            </a:br>
            <a:endParaRPr lang="en-US" sz="2400" dirty="0">
              <a:latin typeface="Calibri" panose="020F0502020204030204" pitchFamily="34" charset="0"/>
              <a:cs typeface="Calibri" panose="020F0502020204030204" pitchFamily="34" charset="0"/>
            </a:endParaRPr>
          </a:p>
          <a:p>
            <a:pPr marL="342900" indent="-342900">
              <a:buClr>
                <a:schemeClr val="accent1"/>
              </a:buClr>
              <a:buFont typeface="Wingdings 2" panose="05020102010507070707" pitchFamily="18" charset="2"/>
              <a:buChar char=""/>
            </a:pPr>
            <a:r>
              <a:rPr lang="en-US" sz="2000" dirty="0">
                <a:latin typeface="Calibri" panose="020F0502020204030204" pitchFamily="34" charset="0"/>
                <a:cs typeface="Calibri" panose="020F0502020204030204" pitchFamily="34" charset="0"/>
              </a:rPr>
              <a:t>the ratio of time spent asleep and time spent in bed</a:t>
            </a:r>
            <a:br>
              <a:rPr lang="en-US" sz="2400" dirty="0">
                <a:latin typeface="Calibri" panose="020F0502020204030204" pitchFamily="34" charset="0"/>
                <a:cs typeface="Calibri" panose="020F0502020204030204" pitchFamily="34" charset="0"/>
              </a:rPr>
            </a:br>
            <a:r>
              <a:rPr lang="en-US" sz="2400" dirty="0">
                <a:latin typeface="Calibri" panose="020F0502020204030204" pitchFamily="34" charset="0"/>
                <a:cs typeface="Calibri" panose="020F0502020204030204" pitchFamily="34" charset="0"/>
              </a:rPr>
              <a:t>			</a:t>
            </a:r>
          </a:p>
        </p:txBody>
      </p:sp>
      <p:pic>
        <p:nvPicPr>
          <p:cNvPr id="8" name="Picture 7" descr="A person flying through the air on a cloudy day&#10;&#10;Description automatically generated">
            <a:extLst>
              <a:ext uri="{FF2B5EF4-FFF2-40B4-BE49-F238E27FC236}">
                <a16:creationId xmlns:a16="http://schemas.microsoft.com/office/drawing/2014/main" id="{5A59BF5A-8D68-44CD-B44B-052909A8C009}"/>
              </a:ext>
            </a:extLst>
          </p:cNvPr>
          <p:cNvPicPr>
            <a:picLocks noChangeAspect="1"/>
          </p:cNvPicPr>
          <p:nvPr/>
        </p:nvPicPr>
        <p:blipFill rotWithShape="1">
          <a:blip r:embed="rId3"/>
          <a:srcRect t="20453" b="30226"/>
          <a:stretch/>
        </p:blipFill>
        <p:spPr>
          <a:xfrm>
            <a:off x="5521912" y="1739918"/>
            <a:ext cx="2762571" cy="1021883"/>
          </a:xfrm>
          <a:prstGeom prst="rect">
            <a:avLst/>
          </a:prstGeom>
          <a:ln>
            <a:noFill/>
          </a:ln>
          <a:effectLst>
            <a:softEdge rad="112500"/>
          </a:effectLst>
        </p:spPr>
      </p:pic>
      <p:pic>
        <p:nvPicPr>
          <p:cNvPr id="10" name="Picture 9">
            <a:extLst>
              <a:ext uri="{FF2B5EF4-FFF2-40B4-BE49-F238E27FC236}">
                <a16:creationId xmlns:a16="http://schemas.microsoft.com/office/drawing/2014/main" id="{CF42E2AA-3C57-4E0C-93D4-A38FB8916EFD}"/>
              </a:ext>
            </a:extLst>
          </p:cNvPr>
          <p:cNvPicPr>
            <a:picLocks noChangeAspect="1"/>
          </p:cNvPicPr>
          <p:nvPr/>
        </p:nvPicPr>
        <p:blipFill>
          <a:blip r:embed="rId4">
            <a:extLst>
              <a:ext uri="{BEBA8EAE-BF5A-486C-A8C5-ECC9F3942E4B}">
                <a14:imgProps xmlns:a14="http://schemas.microsoft.com/office/drawing/2010/main">
                  <a14:imgLayer r:embed="rId5">
                    <a14:imgEffect>
                      <a14:colorTemperature colorTemp="5900"/>
                    </a14:imgEffect>
                  </a14:imgLayer>
                </a14:imgProps>
              </a:ext>
            </a:extLst>
          </a:blip>
          <a:stretch>
            <a:fillRect/>
          </a:stretch>
        </p:blipFill>
        <p:spPr>
          <a:xfrm>
            <a:off x="4150875" y="4277589"/>
            <a:ext cx="4552540" cy="2276270"/>
          </a:xfrm>
          <a:prstGeom prst="rect">
            <a:avLst/>
          </a:prstGeom>
          <a:ln>
            <a:noFill/>
          </a:ln>
          <a:effectLst>
            <a:softEdge rad="112500"/>
          </a:effectLst>
        </p:spPr>
      </p:pic>
      <p:sp>
        <p:nvSpPr>
          <p:cNvPr id="11" name="TextBox 10">
            <a:extLst>
              <a:ext uri="{FF2B5EF4-FFF2-40B4-BE49-F238E27FC236}">
                <a16:creationId xmlns:a16="http://schemas.microsoft.com/office/drawing/2014/main" id="{DD9B12E4-94B1-4C3C-9CA2-6D2D2FBDFDBA}"/>
              </a:ext>
            </a:extLst>
          </p:cNvPr>
          <p:cNvSpPr txBox="1"/>
          <p:nvPr/>
        </p:nvSpPr>
        <p:spPr>
          <a:xfrm>
            <a:off x="3018408" y="3444401"/>
            <a:ext cx="5557421" cy="707886"/>
          </a:xfrm>
          <a:prstGeom prst="rect">
            <a:avLst/>
          </a:prstGeom>
          <a:noFill/>
        </p:spPr>
        <p:txBody>
          <a:bodyPr wrap="square" rtlCol="0">
            <a:spAutoFit/>
          </a:bodyPr>
          <a:lstStyle/>
          <a:p>
            <a:pPr marL="342900" indent="-342900">
              <a:buClr>
                <a:schemeClr val="accent1"/>
              </a:buClr>
              <a:buFont typeface="Wingdings 2" panose="05020102010507070707" pitchFamily="18" charset="2"/>
              <a:buChar char=""/>
            </a:pPr>
            <a:r>
              <a:rPr lang="en-US" sz="2000" dirty="0">
                <a:latin typeface="Calibri" panose="020F0502020204030204" pitchFamily="34" charset="0"/>
                <a:cs typeface="Calibri" panose="020F0502020204030204" pitchFamily="34" charset="0"/>
              </a:rPr>
              <a:t>The general subject matter of the dreams experienced by participants</a:t>
            </a:r>
          </a:p>
        </p:txBody>
      </p:sp>
    </p:spTree>
    <p:extLst>
      <p:ext uri="{BB962C8B-B14F-4D97-AF65-F5344CB8AC3E}">
        <p14:creationId xmlns:p14="http://schemas.microsoft.com/office/powerpoint/2010/main" val="270387534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Shape 156"/>
          <p:cNvSpPr txBox="1">
            <a:spLocks noGrp="1"/>
          </p:cNvSpPr>
          <p:nvPr>
            <p:ph type="title"/>
          </p:nvPr>
        </p:nvSpPr>
        <p:spPr>
          <a:xfrm>
            <a:off x="1043490" y="672557"/>
            <a:ext cx="7024744" cy="1143000"/>
          </a:xfrm>
          <a:prstGeom prst="rect">
            <a:avLst/>
          </a:prstGeom>
          <a:noFill/>
          <a:ln>
            <a:noFill/>
          </a:ln>
        </p:spPr>
        <p:txBody>
          <a:bodyPr lIns="91425" tIns="91425" rIns="91425" bIns="91425" anchor="ctr" anchorCtr="0">
            <a:noAutofit/>
          </a:bodyPr>
          <a:lstStyle/>
          <a:p>
            <a:pPr marL="0" marR="0" lvl="0" indent="0" algn="ctr" rtl="0">
              <a:lnSpc>
                <a:spcPct val="100000"/>
              </a:lnSpc>
              <a:spcBef>
                <a:spcPts val="0"/>
              </a:spcBef>
              <a:spcAft>
                <a:spcPts val="0"/>
              </a:spcAft>
              <a:buClr>
                <a:schemeClr val="dk1"/>
              </a:buClr>
              <a:buSzPct val="25000"/>
              <a:buFont typeface="Calibri"/>
              <a:buNone/>
            </a:pPr>
            <a:r>
              <a:rPr lang="en-US" sz="4400" b="0" i="0" u="none" strike="noStrike" cap="none" dirty="0">
                <a:solidFill>
                  <a:schemeClr val="dk1"/>
                </a:solidFill>
                <a:latin typeface="Calibri" panose="020F0502020204030204" pitchFamily="34" charset="0"/>
                <a:ea typeface="Calibri"/>
                <a:cs typeface="Calibri"/>
                <a:sym typeface="Calibri"/>
              </a:rPr>
              <a:t>References</a:t>
            </a:r>
          </a:p>
        </p:txBody>
      </p:sp>
      <p:sp>
        <p:nvSpPr>
          <p:cNvPr id="157" name="Shape 157"/>
          <p:cNvSpPr txBox="1">
            <a:spLocks noGrp="1"/>
          </p:cNvSpPr>
          <p:nvPr>
            <p:ph idx="1"/>
          </p:nvPr>
        </p:nvSpPr>
        <p:spPr>
          <a:xfrm>
            <a:off x="710215" y="1719970"/>
            <a:ext cx="7705816" cy="3508977"/>
          </a:xfrm>
          <a:prstGeom prst="rect">
            <a:avLst/>
          </a:prstGeom>
          <a:noFill/>
          <a:ln>
            <a:noFill/>
          </a:ln>
        </p:spPr>
        <p:txBody>
          <a:bodyPr lIns="91425" tIns="91425" rIns="91425" bIns="91425" anchor="t" anchorCtr="0">
            <a:noAutofit/>
          </a:bodyPr>
          <a:lstStyle/>
          <a:p>
            <a:pPr lvl="0" indent="-139700">
              <a:spcBef>
                <a:spcPts val="0"/>
              </a:spcBef>
              <a:buClr>
                <a:schemeClr val="dk1"/>
              </a:buClr>
              <a:buSzPct val="25000"/>
              <a:buNone/>
            </a:pPr>
            <a:r>
              <a:rPr lang="en-US" sz="1800" dirty="0" err="1">
                <a:solidFill>
                  <a:srgbClr val="000000"/>
                </a:solidFill>
                <a:ea typeface="Calibri"/>
                <a:cs typeface="Calibri"/>
                <a:sym typeface="Calibri"/>
              </a:rPr>
              <a:t>Agargun</a:t>
            </a:r>
            <a:r>
              <a:rPr lang="en-US" sz="1800" dirty="0">
                <a:solidFill>
                  <a:srgbClr val="000000"/>
                </a:solidFill>
                <a:ea typeface="Calibri"/>
                <a:cs typeface="Calibri"/>
                <a:sym typeface="Calibri"/>
              </a:rPr>
              <a:t>, M. Y., &amp; Cartwright, R. (2016). Melancholic features and dream masochism in patients with major depression. Sleep and Hypnosis, 18(4), 92–96. https://doi.org/10.5350/Sleep.Hypn.2016.18.0123</a:t>
            </a:r>
            <a:r>
              <a:rPr lang="en-US" sz="1800" b="0" i="1" u="none" strike="noStrike" cap="none" dirty="0">
                <a:solidFill>
                  <a:srgbClr val="000000"/>
                </a:solidFill>
                <a:latin typeface="Calibri" panose="020F0502020204030204" pitchFamily="34" charset="0"/>
                <a:ea typeface="Calibri"/>
                <a:cs typeface="Calibri"/>
                <a:sym typeface="Calibri"/>
              </a:rPr>
              <a:t>. </a:t>
            </a:r>
          </a:p>
          <a:p>
            <a:pPr marL="342900" marR="0" lvl="0" indent="-139700" algn="l" rtl="0">
              <a:lnSpc>
                <a:spcPct val="100000"/>
              </a:lnSpc>
              <a:spcBef>
                <a:spcPts val="0"/>
              </a:spcBef>
              <a:spcAft>
                <a:spcPts val="0"/>
              </a:spcAft>
              <a:buClr>
                <a:schemeClr val="dk1"/>
              </a:buClr>
              <a:buSzPct val="25000"/>
              <a:buFont typeface="Arial"/>
              <a:buNone/>
            </a:pPr>
            <a:endParaRPr sz="1800" b="0" i="0" u="none" strike="noStrike" cap="none" dirty="0">
              <a:solidFill>
                <a:srgbClr val="000000"/>
              </a:solidFill>
              <a:latin typeface="Calibri" panose="020F0502020204030204" pitchFamily="34" charset="0"/>
              <a:ea typeface="Calibri"/>
              <a:cs typeface="Calibri"/>
              <a:sym typeface="Calibri"/>
            </a:endParaRPr>
          </a:p>
          <a:p>
            <a:pPr lvl="0" indent="-139700">
              <a:spcBef>
                <a:spcPts val="0"/>
              </a:spcBef>
              <a:buClr>
                <a:schemeClr val="dk1"/>
              </a:buClr>
              <a:buSzPct val="25000"/>
              <a:buNone/>
            </a:pPr>
            <a:r>
              <a:rPr lang="en-US" sz="1800" dirty="0">
                <a:solidFill>
                  <a:srgbClr val="000000"/>
                </a:solidFill>
                <a:ea typeface="Calibri"/>
                <a:cs typeface="Calibri"/>
                <a:sym typeface="Calibri"/>
              </a:rPr>
              <a:t>Gerber, G. L. (1978). Coping effectiveness and dreams as a function of personality and dream recall. Journal of Clinical Psychology, 34(2), 526–532. https://doi.org/10.1002/1097-4679(197804)34:2&lt;526::AID-JCLP2270340259&gt;3.0.CO;2-J</a:t>
            </a:r>
          </a:p>
          <a:p>
            <a:pPr lvl="0" indent="-139700">
              <a:spcBef>
                <a:spcPts val="0"/>
              </a:spcBef>
              <a:buClr>
                <a:schemeClr val="dk1"/>
              </a:buClr>
              <a:buSzPct val="25000"/>
              <a:buNone/>
            </a:pPr>
            <a:endParaRPr sz="1800" b="0" i="0" u="none" strike="noStrike" cap="none" dirty="0">
              <a:solidFill>
                <a:srgbClr val="000000"/>
              </a:solidFill>
              <a:latin typeface="Calibri" panose="020F0502020204030204" pitchFamily="34" charset="0"/>
              <a:ea typeface="Calibri"/>
              <a:cs typeface="Calibri"/>
              <a:sym typeface="Calibri"/>
            </a:endParaRPr>
          </a:p>
          <a:p>
            <a:pPr lvl="0" indent="-139700">
              <a:spcBef>
                <a:spcPts val="0"/>
              </a:spcBef>
              <a:buClr>
                <a:schemeClr val="dk1"/>
              </a:buClr>
              <a:buSzPct val="25000"/>
              <a:buNone/>
            </a:pPr>
            <a:r>
              <a:rPr lang="en-US" sz="1800" dirty="0">
                <a:solidFill>
                  <a:srgbClr val="000000"/>
                </a:solidFill>
                <a:ea typeface="Calibri"/>
                <a:cs typeface="Calibri"/>
                <a:sym typeface="Calibri"/>
              </a:rPr>
              <a:t>Harada, T., </a:t>
            </a:r>
            <a:r>
              <a:rPr lang="en-US" sz="1800" dirty="0" err="1">
                <a:solidFill>
                  <a:srgbClr val="000000"/>
                </a:solidFill>
                <a:ea typeface="Calibri"/>
                <a:cs typeface="Calibri"/>
                <a:sym typeface="Calibri"/>
              </a:rPr>
              <a:t>Tanoue</a:t>
            </a:r>
            <a:r>
              <a:rPr lang="en-US" sz="1800" dirty="0">
                <a:solidFill>
                  <a:srgbClr val="000000"/>
                </a:solidFill>
                <a:ea typeface="Calibri"/>
                <a:cs typeface="Calibri"/>
                <a:sym typeface="Calibri"/>
              </a:rPr>
              <a:t>, A., &amp; Takeuchi, H. (2006). Epidemiological studies on dreams, sleep habits and mental symptoms in students aged 18-25 years and the 24 hour a day commercialization of Japanese society (1). Sleep and Biological Rhythms, 4(3), 274–281. https://doi.org/10.1111/j.1479-8425.2006.00232.x</a:t>
            </a:r>
            <a:endParaRPr sz="1800" b="0" i="0" u="none" strike="noStrike" cap="none" dirty="0">
              <a:solidFill>
                <a:srgbClr val="000000"/>
              </a:solidFill>
              <a:latin typeface="Calibri" panose="020F0502020204030204" pitchFamily="34" charset="0"/>
              <a:ea typeface="Calibri"/>
              <a:cs typeface="Calibri"/>
              <a:sym typeface="Calibri"/>
            </a:endParaRPr>
          </a:p>
          <a:p>
            <a:pPr marL="342900" marR="0" lvl="0" indent="-139700" algn="l" rtl="0">
              <a:lnSpc>
                <a:spcPct val="100000"/>
              </a:lnSpc>
              <a:spcBef>
                <a:spcPts val="0"/>
              </a:spcBef>
              <a:spcAft>
                <a:spcPts val="0"/>
              </a:spcAft>
              <a:buClr>
                <a:schemeClr val="dk1"/>
              </a:buClr>
              <a:buSzPct val="25000"/>
              <a:buFont typeface="Arial"/>
              <a:buNone/>
            </a:pPr>
            <a:endParaRPr sz="1800" b="0" i="0" u="none" strike="noStrike" cap="none" dirty="0">
              <a:solidFill>
                <a:schemeClr val="dk1"/>
              </a:solidFill>
              <a:latin typeface="Calibri" panose="020F0502020204030204" pitchFamily="34" charset="0"/>
              <a:ea typeface="Calibri"/>
              <a:cs typeface="Calibri"/>
              <a:sym typeface="Calibri"/>
            </a:endParaRPr>
          </a:p>
          <a:p>
            <a:pPr marL="342900" marR="0" lvl="0" indent="-139700" algn="l" rtl="0">
              <a:lnSpc>
                <a:spcPct val="100000"/>
              </a:lnSpc>
              <a:spcBef>
                <a:spcPts val="0"/>
              </a:spcBef>
              <a:spcAft>
                <a:spcPts val="0"/>
              </a:spcAft>
              <a:buClr>
                <a:schemeClr val="dk1"/>
              </a:buClr>
              <a:buSzPct val="25000"/>
              <a:buFont typeface="Arial"/>
              <a:buNone/>
            </a:pPr>
            <a:endParaRPr sz="900" b="0" i="0" u="none" strike="noStrike" cap="none" dirty="0">
              <a:solidFill>
                <a:srgbClr val="333333"/>
              </a:solidFill>
              <a:highlight>
                <a:srgbClr val="4C8930"/>
              </a:highlight>
              <a:latin typeface="Calibri" panose="020F0502020204030204" pitchFamily="34" charset="0"/>
              <a:ea typeface="Arial"/>
              <a:cs typeface="Arial"/>
              <a:sym typeface="Aria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Shape 156"/>
          <p:cNvSpPr txBox="1">
            <a:spLocks noGrp="1"/>
          </p:cNvSpPr>
          <p:nvPr>
            <p:ph type="title"/>
          </p:nvPr>
        </p:nvSpPr>
        <p:spPr>
          <a:xfrm>
            <a:off x="1043490" y="672557"/>
            <a:ext cx="7024744" cy="1143000"/>
          </a:xfrm>
          <a:prstGeom prst="rect">
            <a:avLst/>
          </a:prstGeom>
          <a:noFill/>
          <a:ln>
            <a:noFill/>
          </a:ln>
        </p:spPr>
        <p:txBody>
          <a:bodyPr lIns="91425" tIns="91425" rIns="91425" bIns="91425" anchor="ctr" anchorCtr="0">
            <a:noAutofit/>
          </a:bodyPr>
          <a:lstStyle/>
          <a:p>
            <a:pPr marL="0" marR="0" lvl="0" indent="0" algn="ctr" rtl="0">
              <a:lnSpc>
                <a:spcPct val="100000"/>
              </a:lnSpc>
              <a:spcBef>
                <a:spcPts val="0"/>
              </a:spcBef>
              <a:spcAft>
                <a:spcPts val="0"/>
              </a:spcAft>
              <a:buClr>
                <a:schemeClr val="dk1"/>
              </a:buClr>
              <a:buSzPct val="25000"/>
              <a:buFont typeface="Calibri"/>
              <a:buNone/>
            </a:pPr>
            <a:r>
              <a:rPr lang="en-US" sz="4400" b="0" i="0" u="none" strike="noStrike" cap="none" dirty="0">
                <a:solidFill>
                  <a:schemeClr val="dk1"/>
                </a:solidFill>
                <a:latin typeface="Calibri" panose="020F0502020204030204" pitchFamily="34" charset="0"/>
                <a:ea typeface="Calibri"/>
                <a:cs typeface="Calibri"/>
                <a:sym typeface="Calibri"/>
              </a:rPr>
              <a:t>References</a:t>
            </a:r>
          </a:p>
        </p:txBody>
      </p:sp>
      <p:sp>
        <p:nvSpPr>
          <p:cNvPr id="157" name="Shape 157"/>
          <p:cNvSpPr txBox="1">
            <a:spLocks noGrp="1"/>
          </p:cNvSpPr>
          <p:nvPr>
            <p:ph idx="1"/>
          </p:nvPr>
        </p:nvSpPr>
        <p:spPr>
          <a:xfrm>
            <a:off x="710215" y="1719970"/>
            <a:ext cx="7705816" cy="3508977"/>
          </a:xfrm>
          <a:prstGeom prst="rect">
            <a:avLst/>
          </a:prstGeom>
          <a:noFill/>
          <a:ln>
            <a:noFill/>
          </a:ln>
        </p:spPr>
        <p:txBody>
          <a:bodyPr lIns="91425" tIns="91425" rIns="91425" bIns="91425" anchor="t" anchorCtr="0">
            <a:noAutofit/>
          </a:bodyPr>
          <a:lstStyle/>
          <a:p>
            <a:pPr lvl="0" indent="-139700">
              <a:spcBef>
                <a:spcPts val="0"/>
              </a:spcBef>
              <a:buSzPct val="25000"/>
              <a:buNone/>
            </a:pPr>
            <a:r>
              <a:rPr lang="en-US" sz="1800" dirty="0"/>
              <a:t>Wallace, D. D., Boynton, M. H., &amp; Lytle, L. A. (2017). Multilevel analysis exploring the links between stress, depression, and sleep problems among two-year college students. Journal of American College Health, 65(3), 187–196. https://doi.org/10.1080/07448481.2016.1269111</a:t>
            </a:r>
          </a:p>
          <a:p>
            <a:pPr lvl="0" indent="-139700">
              <a:spcBef>
                <a:spcPts val="0"/>
              </a:spcBef>
              <a:buSzPct val="25000"/>
              <a:buNone/>
            </a:pPr>
            <a:endParaRPr lang="en-US" sz="1800" dirty="0"/>
          </a:p>
          <a:p>
            <a:pPr lvl="0" indent="-139700">
              <a:spcBef>
                <a:spcPts val="0"/>
              </a:spcBef>
              <a:buSzPct val="25000"/>
              <a:buNone/>
            </a:pPr>
            <a:r>
              <a:rPr lang="en-US" sz="1800" dirty="0" err="1"/>
              <a:t>Wichniak</a:t>
            </a:r>
            <a:r>
              <a:rPr lang="en-US" sz="1800" dirty="0"/>
              <a:t>, A., Riemann, D., </a:t>
            </a:r>
            <a:r>
              <a:rPr lang="en-US" sz="1800" dirty="0" err="1"/>
              <a:t>Kiemen</a:t>
            </a:r>
            <a:r>
              <a:rPr lang="en-US" sz="1800" dirty="0"/>
              <a:t>, A., </a:t>
            </a:r>
            <a:r>
              <a:rPr lang="en-US" sz="1800" dirty="0" err="1"/>
              <a:t>Voderholzer</a:t>
            </a:r>
            <a:r>
              <a:rPr lang="en-US" sz="1800" dirty="0"/>
              <a:t>, U., &amp; </a:t>
            </a:r>
            <a:r>
              <a:rPr lang="en-US" sz="1800" dirty="0" err="1"/>
              <a:t>Jernajczyk</a:t>
            </a:r>
            <a:r>
              <a:rPr lang="en-US" sz="1800" dirty="0"/>
              <a:t>, W. (2000). Comparison between eye movement latency and REM sleep parameters in major depression. European Archives of Psychiatry and Clinical Neuroscience, 250(1), 48–52. https://doi.org/10.1007/s004060050009</a:t>
            </a:r>
          </a:p>
          <a:p>
            <a:pPr marL="342900" marR="0" lvl="0" indent="-139700" algn="l" rtl="0">
              <a:lnSpc>
                <a:spcPct val="100000"/>
              </a:lnSpc>
              <a:spcBef>
                <a:spcPts val="0"/>
              </a:spcBef>
              <a:spcAft>
                <a:spcPts val="0"/>
              </a:spcAft>
              <a:buClr>
                <a:schemeClr val="dk1"/>
              </a:buClr>
              <a:buSzPct val="25000"/>
              <a:buFont typeface="Arial"/>
              <a:buNone/>
            </a:pPr>
            <a:endParaRPr sz="1800" b="0" i="0" u="none" strike="noStrike" cap="none" dirty="0">
              <a:solidFill>
                <a:schemeClr val="dk1"/>
              </a:solidFill>
              <a:latin typeface="Calibri" panose="020F0502020204030204" pitchFamily="34" charset="0"/>
              <a:ea typeface="Calibri"/>
              <a:cs typeface="Calibri"/>
              <a:sym typeface="Calibri"/>
            </a:endParaRPr>
          </a:p>
          <a:p>
            <a:pPr marL="342900" marR="0" lvl="0" indent="-139700" algn="l" rtl="0">
              <a:lnSpc>
                <a:spcPct val="100000"/>
              </a:lnSpc>
              <a:spcBef>
                <a:spcPts val="0"/>
              </a:spcBef>
              <a:spcAft>
                <a:spcPts val="0"/>
              </a:spcAft>
              <a:buClr>
                <a:schemeClr val="dk1"/>
              </a:buClr>
              <a:buSzPct val="25000"/>
              <a:buFont typeface="Arial"/>
              <a:buNone/>
            </a:pPr>
            <a:endParaRPr sz="900" b="0" i="0" u="none" strike="noStrike" cap="none" dirty="0">
              <a:solidFill>
                <a:srgbClr val="333333"/>
              </a:solidFill>
              <a:highlight>
                <a:srgbClr val="4C8930"/>
              </a:highlight>
              <a:latin typeface="Calibri" panose="020F0502020204030204" pitchFamily="34" charset="0"/>
              <a:ea typeface="Arial"/>
              <a:cs typeface="Arial"/>
              <a:sym typeface="Arial"/>
            </a:endParaRPr>
          </a:p>
        </p:txBody>
      </p:sp>
    </p:spTree>
    <p:extLst>
      <p:ext uri="{BB962C8B-B14F-4D97-AF65-F5344CB8AC3E}">
        <p14:creationId xmlns:p14="http://schemas.microsoft.com/office/powerpoint/2010/main" val="33585736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Shape 102"/>
          <p:cNvSpPr txBox="1">
            <a:spLocks noGrp="1"/>
          </p:cNvSpPr>
          <p:nvPr>
            <p:ph type="title"/>
          </p:nvPr>
        </p:nvSpPr>
        <p:spPr>
          <a:prstGeom prst="rect">
            <a:avLst/>
          </a:prstGeom>
          <a:noFill/>
          <a:ln>
            <a:noFill/>
          </a:ln>
        </p:spPr>
        <p:txBody>
          <a:bodyPr lIns="91425" tIns="91425" rIns="91425" bIns="91425" anchor="ctr" anchorCtr="0">
            <a:noAutofit/>
          </a:bodyPr>
          <a:lstStyle/>
          <a:p>
            <a:pPr marL="0" marR="0" lvl="0" indent="0" algn="ctr" rtl="0">
              <a:lnSpc>
                <a:spcPct val="100000"/>
              </a:lnSpc>
              <a:spcBef>
                <a:spcPts val="0"/>
              </a:spcBef>
              <a:spcAft>
                <a:spcPts val="0"/>
              </a:spcAft>
              <a:buClr>
                <a:schemeClr val="dk1"/>
              </a:buClr>
              <a:buSzPct val="25000"/>
              <a:buFont typeface="Calibri"/>
              <a:buNone/>
            </a:pPr>
            <a:r>
              <a:rPr lang="en-US" sz="4400" dirty="0">
                <a:solidFill>
                  <a:schemeClr val="dk1"/>
                </a:solidFill>
                <a:ea typeface="Calibri"/>
                <a:cs typeface="Calibri"/>
                <a:sym typeface="Calibri"/>
              </a:rPr>
              <a:t>Sleep Quality and Depression</a:t>
            </a:r>
            <a:endParaRPr lang="en-US" sz="4400" b="0" i="0" u="none" strike="noStrike" cap="none" dirty="0">
              <a:solidFill>
                <a:schemeClr val="dk1"/>
              </a:solidFill>
              <a:latin typeface="Calibri" panose="020F0502020204030204" pitchFamily="34" charset="0"/>
              <a:ea typeface="Calibri"/>
              <a:cs typeface="Calibri"/>
              <a:sym typeface="Calibri"/>
            </a:endParaRPr>
          </a:p>
        </p:txBody>
      </p:sp>
      <p:sp>
        <p:nvSpPr>
          <p:cNvPr id="103" name="Shape 103"/>
          <p:cNvSpPr txBox="1">
            <a:spLocks noGrp="1"/>
          </p:cNvSpPr>
          <p:nvPr>
            <p:ph idx="1"/>
          </p:nvPr>
        </p:nvSpPr>
        <p:spPr>
          <a:xfrm>
            <a:off x="949910" y="2604654"/>
            <a:ext cx="3014514" cy="4626639"/>
          </a:xfrm>
          <a:prstGeom prst="rect">
            <a:avLst/>
          </a:prstGeom>
          <a:noFill/>
          <a:ln>
            <a:noFill/>
          </a:ln>
        </p:spPr>
        <p:txBody>
          <a:bodyPr lIns="91425" tIns="91425" rIns="91425" bIns="91425" anchor="t" anchorCtr="0">
            <a:noAutofit/>
          </a:bodyPr>
          <a:lstStyle/>
          <a:p>
            <a:pPr marL="457200" indent="-381000">
              <a:spcBef>
                <a:spcPts val="0"/>
              </a:spcBef>
            </a:pPr>
            <a:r>
              <a:rPr lang="en-US" dirty="0"/>
              <a:t>One study had college students complete surveys on sleep, stress, and depression. </a:t>
            </a:r>
          </a:p>
          <a:p>
            <a:pPr marL="457200" indent="-381000">
              <a:spcBef>
                <a:spcPts val="0"/>
              </a:spcBef>
            </a:pPr>
            <a:endParaRPr lang="en-US" sz="1800" b="0" i="0" u="none" strike="noStrike" cap="none" dirty="0">
              <a:solidFill>
                <a:schemeClr val="dk1"/>
              </a:solidFill>
              <a:latin typeface="Calibri" panose="020F0502020204030204" pitchFamily="34" charset="0"/>
              <a:ea typeface="Calibri"/>
              <a:cs typeface="Calibri"/>
              <a:sym typeface="Calibri"/>
            </a:endParaRPr>
          </a:p>
        </p:txBody>
      </p:sp>
      <p:pic>
        <p:nvPicPr>
          <p:cNvPr id="7" name="Picture 6" descr="A person on a bed&#10;&#10;Description automatically generated">
            <a:extLst>
              <a:ext uri="{FF2B5EF4-FFF2-40B4-BE49-F238E27FC236}">
                <a16:creationId xmlns:a16="http://schemas.microsoft.com/office/drawing/2014/main" id="{91DDD2AA-7DAD-4B8F-A684-7E3945A304FA}"/>
              </a:ext>
            </a:extLst>
          </p:cNvPr>
          <p:cNvPicPr>
            <a:picLocks noChangeAspect="1"/>
          </p:cNvPicPr>
          <p:nvPr/>
        </p:nvPicPr>
        <p:blipFill>
          <a:blip r:embed="rId3"/>
          <a:stretch>
            <a:fillRect/>
          </a:stretch>
        </p:blipFill>
        <p:spPr>
          <a:xfrm>
            <a:off x="3964424" y="1805163"/>
            <a:ext cx="4610384" cy="3457788"/>
          </a:xfrm>
          <a:prstGeom prst="rect">
            <a:avLst/>
          </a:prstGeom>
        </p:spPr>
      </p:pic>
      <p:sp>
        <p:nvSpPr>
          <p:cNvPr id="8" name="TextBox 7">
            <a:extLst>
              <a:ext uri="{FF2B5EF4-FFF2-40B4-BE49-F238E27FC236}">
                <a16:creationId xmlns:a16="http://schemas.microsoft.com/office/drawing/2014/main" id="{9A13D78A-D8AD-4A14-9152-FF97861F2AEC}"/>
              </a:ext>
            </a:extLst>
          </p:cNvPr>
          <p:cNvSpPr txBox="1"/>
          <p:nvPr/>
        </p:nvSpPr>
        <p:spPr>
          <a:xfrm>
            <a:off x="866783" y="5484624"/>
            <a:ext cx="7624898" cy="923330"/>
          </a:xfrm>
          <a:prstGeom prst="rect">
            <a:avLst/>
          </a:prstGeom>
          <a:noFill/>
        </p:spPr>
        <p:txBody>
          <a:bodyPr wrap="square" rtlCol="0">
            <a:spAutoFit/>
          </a:bodyPr>
          <a:lstStyle/>
          <a:p>
            <a:r>
              <a:rPr lang="en-US" sz="2000" dirty="0">
                <a:latin typeface="Calibri" panose="020F0502020204030204" pitchFamily="34" charset="0"/>
                <a:cs typeface="Calibri" panose="020F0502020204030204" pitchFamily="34" charset="0"/>
              </a:rPr>
              <a:t>They found that stress and depression had a negative correlation with sleep quality. </a:t>
            </a:r>
            <a:r>
              <a:rPr lang="en-US" sz="2000" dirty="0">
                <a:solidFill>
                  <a:schemeClr val="dk1"/>
                </a:solidFill>
                <a:latin typeface="Calibri" panose="020F0502020204030204" pitchFamily="34" charset="0"/>
                <a:cs typeface="Calibri" panose="020F0502020204030204" pitchFamily="34" charset="0"/>
                <a:sym typeface="Calibri"/>
              </a:rPr>
              <a:t>(</a:t>
            </a:r>
            <a:r>
              <a:rPr lang="en-US" sz="2000" dirty="0">
                <a:latin typeface="Calibri" panose="020F0502020204030204" pitchFamily="34" charset="0"/>
                <a:cs typeface="Calibri" panose="020F0502020204030204" pitchFamily="34" charset="0"/>
              </a:rPr>
              <a:t>Wallace, Boynton &amp; Lytle </a:t>
            </a:r>
            <a:r>
              <a:rPr lang="en-US" sz="2000" dirty="0">
                <a:solidFill>
                  <a:schemeClr val="dk1"/>
                </a:solidFill>
                <a:latin typeface="Calibri" panose="020F0502020204030204" pitchFamily="34" charset="0"/>
                <a:cs typeface="Calibri" panose="020F0502020204030204" pitchFamily="34" charset="0"/>
                <a:sym typeface="Calibri"/>
              </a:rPr>
              <a:t>, </a:t>
            </a:r>
            <a:r>
              <a:rPr lang="en-US" sz="2000" dirty="0">
                <a:solidFill>
                  <a:srgbClr val="333333"/>
                </a:solidFill>
                <a:latin typeface="Calibri" panose="020F0502020204030204" pitchFamily="34" charset="0"/>
                <a:cs typeface="Calibri" panose="020F0502020204030204" pitchFamily="34" charset="0"/>
                <a:sym typeface="Calibri"/>
              </a:rPr>
              <a:t>2017). </a:t>
            </a:r>
            <a:endParaRPr lang="en-US" sz="2000" dirty="0">
              <a:latin typeface="Calibri" panose="020F0502020204030204" pitchFamily="34" charset="0"/>
              <a:cs typeface="Calibri" panose="020F0502020204030204" pitchFamily="34" charset="0"/>
            </a:endParaRPr>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3" name="Shape 103"/>
          <p:cNvSpPr txBox="1">
            <a:spLocks noGrp="1"/>
          </p:cNvSpPr>
          <p:nvPr>
            <p:ph idx="1"/>
          </p:nvPr>
        </p:nvSpPr>
        <p:spPr>
          <a:xfrm>
            <a:off x="949911" y="2388094"/>
            <a:ext cx="7692500" cy="4843200"/>
          </a:xfrm>
          <a:prstGeom prst="rect">
            <a:avLst/>
          </a:prstGeom>
          <a:noFill/>
          <a:ln>
            <a:noFill/>
          </a:ln>
        </p:spPr>
        <p:txBody>
          <a:bodyPr lIns="91425" tIns="91425" rIns="91425" bIns="91425" anchor="t" anchorCtr="0">
            <a:noAutofit/>
          </a:bodyPr>
          <a:lstStyle/>
          <a:p>
            <a:r>
              <a:rPr lang="en-US" dirty="0"/>
              <a:t>In another study participants completed a depression scale and participated in a month-long sleep study.</a:t>
            </a:r>
          </a:p>
          <a:p>
            <a:pPr marL="68580" indent="0" algn="r">
              <a:buNone/>
            </a:pPr>
            <a:endParaRPr lang="en-US" sz="2000" dirty="0"/>
          </a:p>
          <a:p>
            <a:pPr marL="68580" indent="0" algn="r">
              <a:buNone/>
            </a:pPr>
            <a:r>
              <a:rPr lang="en-US" sz="2000" dirty="0"/>
              <a:t>Depressed individuals showed increased </a:t>
            </a:r>
          </a:p>
          <a:p>
            <a:pPr marL="68580" indent="0" algn="r">
              <a:buNone/>
            </a:pPr>
            <a:r>
              <a:rPr lang="en-US" sz="2000" dirty="0"/>
              <a:t>REM density and shortened Mean latency </a:t>
            </a:r>
          </a:p>
          <a:p>
            <a:pPr marL="68580" indent="0" algn="r">
              <a:buNone/>
            </a:pPr>
            <a:r>
              <a:rPr lang="en-US" sz="2000" dirty="0"/>
              <a:t>of eye movement which are indicative of</a:t>
            </a:r>
          </a:p>
          <a:p>
            <a:pPr marL="68580" indent="0" algn="r">
              <a:buNone/>
            </a:pPr>
            <a:r>
              <a:rPr lang="en-US" sz="2000" dirty="0"/>
              <a:t> poor sleep quality. </a:t>
            </a:r>
            <a:r>
              <a:rPr lang="en-US" sz="2000" dirty="0">
                <a:solidFill>
                  <a:schemeClr val="dk1"/>
                </a:solidFill>
                <a:sym typeface="Calibri"/>
              </a:rPr>
              <a:t>(</a:t>
            </a:r>
            <a:r>
              <a:rPr lang="en-US" sz="2000" dirty="0" err="1"/>
              <a:t>Wichniak</a:t>
            </a:r>
            <a:r>
              <a:rPr lang="en-US" sz="2000" dirty="0"/>
              <a:t>, Riemann,</a:t>
            </a:r>
          </a:p>
          <a:p>
            <a:pPr marL="68580" indent="0" algn="r">
              <a:buNone/>
            </a:pPr>
            <a:r>
              <a:rPr lang="en-US" sz="2000" dirty="0"/>
              <a:t> </a:t>
            </a:r>
            <a:r>
              <a:rPr lang="en-US" sz="2000" dirty="0" err="1"/>
              <a:t>Kiemen</a:t>
            </a:r>
            <a:r>
              <a:rPr lang="en-US" sz="2000" dirty="0"/>
              <a:t>, </a:t>
            </a:r>
            <a:r>
              <a:rPr lang="en-US" sz="2000" dirty="0" err="1"/>
              <a:t>Voderholzer</a:t>
            </a:r>
            <a:r>
              <a:rPr lang="en-US" sz="2000" dirty="0"/>
              <a:t>, &amp; </a:t>
            </a:r>
            <a:r>
              <a:rPr lang="en-US" sz="2000" dirty="0" err="1"/>
              <a:t>Jernajczyk</a:t>
            </a:r>
            <a:r>
              <a:rPr lang="en-US" sz="2000" dirty="0">
                <a:solidFill>
                  <a:schemeClr val="dk1"/>
                </a:solidFill>
                <a:sym typeface="Calibri"/>
              </a:rPr>
              <a:t>, </a:t>
            </a:r>
            <a:r>
              <a:rPr lang="en-US" sz="2000" dirty="0">
                <a:solidFill>
                  <a:srgbClr val="333333"/>
                </a:solidFill>
                <a:sym typeface="Calibri"/>
              </a:rPr>
              <a:t>2000). </a:t>
            </a:r>
            <a:endParaRPr lang="en-US" sz="2000" dirty="0"/>
          </a:p>
          <a:p>
            <a:pPr marL="457200" indent="-381000">
              <a:spcBef>
                <a:spcPts val="0"/>
              </a:spcBef>
            </a:pPr>
            <a:endParaRPr lang="en-US" sz="1800" b="0" i="0" u="none" strike="noStrike" cap="none" dirty="0">
              <a:solidFill>
                <a:schemeClr val="dk1"/>
              </a:solidFill>
              <a:latin typeface="Calibri" panose="020F0502020204030204" pitchFamily="34" charset="0"/>
              <a:ea typeface="Calibri"/>
              <a:cs typeface="Calibri"/>
              <a:sym typeface="Calibri"/>
            </a:endParaRPr>
          </a:p>
        </p:txBody>
      </p:sp>
      <p:sp>
        <p:nvSpPr>
          <p:cNvPr id="102" name="Shape 102"/>
          <p:cNvSpPr txBox="1">
            <a:spLocks noGrp="1"/>
          </p:cNvSpPr>
          <p:nvPr>
            <p:ph type="title"/>
          </p:nvPr>
        </p:nvSpPr>
        <p:spPr>
          <a:prstGeom prst="rect">
            <a:avLst/>
          </a:prstGeom>
          <a:noFill/>
          <a:ln>
            <a:noFill/>
          </a:ln>
        </p:spPr>
        <p:txBody>
          <a:bodyPr lIns="91425" tIns="91425" rIns="91425" bIns="91425" anchor="ctr" anchorCtr="0">
            <a:noAutofit/>
          </a:bodyPr>
          <a:lstStyle/>
          <a:p>
            <a:pPr marL="0" marR="0" lvl="0" indent="0" algn="ctr" rtl="0">
              <a:lnSpc>
                <a:spcPct val="100000"/>
              </a:lnSpc>
              <a:spcBef>
                <a:spcPts val="0"/>
              </a:spcBef>
              <a:spcAft>
                <a:spcPts val="0"/>
              </a:spcAft>
              <a:buClr>
                <a:schemeClr val="dk1"/>
              </a:buClr>
              <a:buSzPct val="25000"/>
              <a:buFont typeface="Calibri"/>
              <a:buNone/>
            </a:pPr>
            <a:r>
              <a:rPr lang="en-US" sz="4400" dirty="0">
                <a:solidFill>
                  <a:schemeClr val="dk1"/>
                </a:solidFill>
                <a:ea typeface="Calibri"/>
                <a:cs typeface="Calibri"/>
                <a:sym typeface="Calibri"/>
              </a:rPr>
              <a:t>Sleep Quality and Depression</a:t>
            </a:r>
            <a:endParaRPr lang="en-US" sz="4400" b="0" i="0" u="none" strike="noStrike" cap="none" dirty="0">
              <a:solidFill>
                <a:schemeClr val="dk1"/>
              </a:solidFill>
              <a:latin typeface="Calibri" panose="020F0502020204030204" pitchFamily="34" charset="0"/>
              <a:ea typeface="Calibri"/>
              <a:cs typeface="Calibri"/>
              <a:sym typeface="Calibri"/>
            </a:endParaRPr>
          </a:p>
        </p:txBody>
      </p:sp>
      <p:pic>
        <p:nvPicPr>
          <p:cNvPr id="5" name="Picture 4" descr="A person sitting on a bed&#10;&#10;Description automatically generated">
            <a:extLst>
              <a:ext uri="{FF2B5EF4-FFF2-40B4-BE49-F238E27FC236}">
                <a16:creationId xmlns:a16="http://schemas.microsoft.com/office/drawing/2014/main" id="{8C08A52D-D0F7-4BA1-B47E-F528A0832D9C}"/>
              </a:ext>
            </a:extLst>
          </p:cNvPr>
          <p:cNvPicPr>
            <a:picLocks noChangeAspect="1"/>
          </p:cNvPicPr>
          <p:nvPr/>
        </p:nvPicPr>
        <p:blipFill>
          <a:blip r:embed="rId3"/>
          <a:stretch>
            <a:fillRect/>
          </a:stretch>
        </p:blipFill>
        <p:spPr>
          <a:xfrm>
            <a:off x="1207014" y="3686302"/>
            <a:ext cx="2892854" cy="2246784"/>
          </a:xfrm>
          <a:prstGeom prst="rect">
            <a:avLst/>
          </a:prstGeom>
        </p:spPr>
      </p:pic>
    </p:spTree>
    <p:extLst>
      <p:ext uri="{BB962C8B-B14F-4D97-AF65-F5344CB8AC3E}">
        <p14:creationId xmlns:p14="http://schemas.microsoft.com/office/powerpoint/2010/main" val="35420780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Shape 102"/>
          <p:cNvSpPr txBox="1">
            <a:spLocks noGrp="1"/>
          </p:cNvSpPr>
          <p:nvPr>
            <p:ph type="title"/>
          </p:nvPr>
        </p:nvSpPr>
        <p:spPr>
          <a:prstGeom prst="rect">
            <a:avLst/>
          </a:prstGeom>
          <a:noFill/>
          <a:ln>
            <a:noFill/>
          </a:ln>
        </p:spPr>
        <p:txBody>
          <a:bodyPr lIns="91425" tIns="91425" rIns="91425" bIns="91425" anchor="ctr" anchorCtr="0">
            <a:noAutofit/>
          </a:bodyPr>
          <a:lstStyle/>
          <a:p>
            <a:pPr marL="0" marR="0" lvl="0" indent="0" algn="ctr" rtl="0">
              <a:lnSpc>
                <a:spcPct val="100000"/>
              </a:lnSpc>
              <a:spcBef>
                <a:spcPts val="0"/>
              </a:spcBef>
              <a:spcAft>
                <a:spcPts val="0"/>
              </a:spcAft>
              <a:buClr>
                <a:schemeClr val="dk1"/>
              </a:buClr>
              <a:buSzPct val="25000"/>
              <a:buFont typeface="Calibri"/>
              <a:buNone/>
            </a:pPr>
            <a:r>
              <a:rPr lang="en-US" sz="4400" dirty="0">
                <a:solidFill>
                  <a:schemeClr val="dk1"/>
                </a:solidFill>
                <a:ea typeface="Calibri"/>
                <a:cs typeface="Calibri"/>
                <a:sym typeface="Calibri"/>
              </a:rPr>
              <a:t>Dream Content</a:t>
            </a:r>
            <a:br>
              <a:rPr lang="en-US" sz="4400" dirty="0">
                <a:solidFill>
                  <a:schemeClr val="dk1"/>
                </a:solidFill>
                <a:ea typeface="Calibri"/>
                <a:cs typeface="Calibri"/>
                <a:sym typeface="Calibri"/>
              </a:rPr>
            </a:br>
            <a:r>
              <a:rPr lang="en-US" sz="4400" dirty="0">
                <a:solidFill>
                  <a:schemeClr val="dk1"/>
                </a:solidFill>
                <a:ea typeface="Calibri"/>
                <a:cs typeface="Calibri"/>
                <a:sym typeface="Calibri"/>
              </a:rPr>
              <a:t>and Depression</a:t>
            </a:r>
            <a:endParaRPr lang="en-US" sz="4400" b="0" i="0" u="none" strike="noStrike" cap="none" dirty="0">
              <a:solidFill>
                <a:schemeClr val="dk1"/>
              </a:solidFill>
              <a:latin typeface="Calibri" panose="020F0502020204030204" pitchFamily="34" charset="0"/>
              <a:ea typeface="Calibri"/>
              <a:cs typeface="Calibri"/>
              <a:sym typeface="Calibri"/>
            </a:endParaRPr>
          </a:p>
        </p:txBody>
      </p:sp>
      <p:sp>
        <p:nvSpPr>
          <p:cNvPr id="103" name="Shape 103"/>
          <p:cNvSpPr txBox="1">
            <a:spLocks noGrp="1"/>
          </p:cNvSpPr>
          <p:nvPr>
            <p:ph idx="1"/>
          </p:nvPr>
        </p:nvSpPr>
        <p:spPr>
          <a:xfrm>
            <a:off x="949911" y="2388094"/>
            <a:ext cx="7692500" cy="4843200"/>
          </a:xfrm>
          <a:prstGeom prst="rect">
            <a:avLst/>
          </a:prstGeom>
          <a:noFill/>
          <a:ln>
            <a:noFill/>
          </a:ln>
        </p:spPr>
        <p:txBody>
          <a:bodyPr lIns="91425" tIns="91425" rIns="91425" bIns="91425" anchor="t" anchorCtr="0">
            <a:noAutofit/>
          </a:bodyPr>
          <a:lstStyle/>
          <a:p>
            <a:r>
              <a:rPr lang="en-US" dirty="0"/>
              <a:t>One study had participants complete a depression survey, and an interview to reach a diagnosis of depression and a sleep study. </a:t>
            </a:r>
          </a:p>
          <a:p>
            <a:pPr marL="68580" indent="0">
              <a:buNone/>
            </a:pPr>
            <a:endParaRPr lang="en-US" dirty="0"/>
          </a:p>
          <a:p>
            <a:pPr marL="68580" indent="0">
              <a:buNone/>
            </a:pPr>
            <a:endParaRPr lang="en-US" dirty="0"/>
          </a:p>
          <a:p>
            <a:pPr marL="68580" indent="0">
              <a:buNone/>
            </a:pPr>
            <a:endParaRPr lang="en-US" dirty="0"/>
          </a:p>
          <a:p>
            <a:pPr marL="68580" indent="0">
              <a:buNone/>
            </a:pPr>
            <a:br>
              <a:rPr lang="en-US" dirty="0"/>
            </a:br>
            <a:r>
              <a:rPr lang="en-US" dirty="0"/>
              <a:t>Results showed that individuals who were depressed had an increased number of masochistic dreams in the cycles closer to morning. </a:t>
            </a:r>
            <a:r>
              <a:rPr lang="en-US" dirty="0">
                <a:solidFill>
                  <a:schemeClr val="dk1"/>
                </a:solidFill>
                <a:sym typeface="Calibri"/>
              </a:rPr>
              <a:t>(</a:t>
            </a:r>
            <a:r>
              <a:rPr lang="en-US" dirty="0" err="1"/>
              <a:t>Agargun</a:t>
            </a:r>
            <a:r>
              <a:rPr lang="en-US" dirty="0"/>
              <a:t> &amp; Cartwright</a:t>
            </a:r>
            <a:r>
              <a:rPr lang="en-US" dirty="0">
                <a:solidFill>
                  <a:schemeClr val="dk1"/>
                </a:solidFill>
                <a:sym typeface="Calibri"/>
              </a:rPr>
              <a:t>, </a:t>
            </a:r>
            <a:r>
              <a:rPr lang="en-US" dirty="0">
                <a:solidFill>
                  <a:srgbClr val="333333"/>
                </a:solidFill>
                <a:sym typeface="Calibri"/>
              </a:rPr>
              <a:t>2016). </a:t>
            </a:r>
            <a:endParaRPr lang="en-US" dirty="0"/>
          </a:p>
          <a:p>
            <a:pPr marL="457200" indent="-381000">
              <a:spcBef>
                <a:spcPts val="0"/>
              </a:spcBef>
            </a:pPr>
            <a:endParaRPr lang="en-US" sz="1800" b="0" i="0" u="none" strike="noStrike" cap="none" dirty="0">
              <a:solidFill>
                <a:schemeClr val="dk1"/>
              </a:solidFill>
              <a:latin typeface="Calibri" panose="020F0502020204030204" pitchFamily="34" charset="0"/>
              <a:ea typeface="Calibri"/>
              <a:cs typeface="Calibri"/>
              <a:sym typeface="Calibri"/>
            </a:endParaRPr>
          </a:p>
        </p:txBody>
      </p:sp>
      <p:pic>
        <p:nvPicPr>
          <p:cNvPr id="3" name="Picture 2" descr="A close up of a sign&#10;&#10;Description automatically generated">
            <a:extLst>
              <a:ext uri="{FF2B5EF4-FFF2-40B4-BE49-F238E27FC236}">
                <a16:creationId xmlns:a16="http://schemas.microsoft.com/office/drawing/2014/main" id="{AC39D21C-FFD6-4A62-8240-66659ACAD110}"/>
              </a:ext>
            </a:extLst>
          </p:cNvPr>
          <p:cNvPicPr>
            <a:picLocks noChangeAspect="1"/>
          </p:cNvPicPr>
          <p:nvPr/>
        </p:nvPicPr>
        <p:blipFill>
          <a:blip r:embed="rId3"/>
          <a:stretch>
            <a:fillRect/>
          </a:stretch>
        </p:blipFill>
        <p:spPr>
          <a:xfrm>
            <a:off x="5064279" y="2938509"/>
            <a:ext cx="3012832" cy="2177154"/>
          </a:xfrm>
          <a:prstGeom prst="rect">
            <a:avLst/>
          </a:prstGeom>
        </p:spPr>
      </p:pic>
      <p:sp>
        <p:nvSpPr>
          <p:cNvPr id="4" name="TextBox 3">
            <a:extLst>
              <a:ext uri="{FF2B5EF4-FFF2-40B4-BE49-F238E27FC236}">
                <a16:creationId xmlns:a16="http://schemas.microsoft.com/office/drawing/2014/main" id="{B19A69AE-256B-456A-9AF0-9EE451289471}"/>
              </a:ext>
            </a:extLst>
          </p:cNvPr>
          <p:cNvSpPr txBox="1"/>
          <p:nvPr/>
        </p:nvSpPr>
        <p:spPr>
          <a:xfrm>
            <a:off x="1384917" y="3726654"/>
            <a:ext cx="4074850" cy="1631216"/>
          </a:xfrm>
          <a:prstGeom prst="rect">
            <a:avLst/>
          </a:prstGeom>
          <a:noFill/>
        </p:spPr>
        <p:txBody>
          <a:bodyPr wrap="square" rtlCol="0">
            <a:spAutoFit/>
          </a:bodyPr>
          <a:lstStyle/>
          <a:p>
            <a:r>
              <a:rPr lang="en-US" sz="2000" dirty="0">
                <a:latin typeface="Calibri" panose="020F0502020204030204" pitchFamily="34" charset="0"/>
                <a:cs typeface="Calibri" panose="020F0502020204030204" pitchFamily="34" charset="0"/>
              </a:rPr>
              <a:t>Participants were awoken at fixed times during their rapid eye movement stages to report on the content of their dreams.  </a:t>
            </a:r>
          </a:p>
          <a:p>
            <a:endParaRPr lang="en-US" sz="20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1061200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Shape 102"/>
          <p:cNvSpPr txBox="1">
            <a:spLocks noGrp="1"/>
          </p:cNvSpPr>
          <p:nvPr>
            <p:ph type="title"/>
          </p:nvPr>
        </p:nvSpPr>
        <p:spPr>
          <a:prstGeom prst="rect">
            <a:avLst/>
          </a:prstGeom>
          <a:noFill/>
          <a:ln>
            <a:noFill/>
          </a:ln>
        </p:spPr>
        <p:txBody>
          <a:bodyPr lIns="91425" tIns="91425" rIns="91425" bIns="91425" anchor="ctr" anchorCtr="0">
            <a:noAutofit/>
          </a:bodyPr>
          <a:lstStyle/>
          <a:p>
            <a:pPr marL="0" marR="0" lvl="0" indent="0" algn="ctr" rtl="0">
              <a:lnSpc>
                <a:spcPct val="100000"/>
              </a:lnSpc>
              <a:spcBef>
                <a:spcPts val="0"/>
              </a:spcBef>
              <a:spcAft>
                <a:spcPts val="0"/>
              </a:spcAft>
              <a:buClr>
                <a:schemeClr val="dk1"/>
              </a:buClr>
              <a:buSzPct val="25000"/>
              <a:buFont typeface="Calibri"/>
              <a:buNone/>
            </a:pPr>
            <a:r>
              <a:rPr lang="en-US" sz="4400" dirty="0">
                <a:solidFill>
                  <a:schemeClr val="dk1"/>
                </a:solidFill>
                <a:ea typeface="Calibri"/>
                <a:cs typeface="Calibri"/>
                <a:sym typeface="Calibri"/>
              </a:rPr>
              <a:t>Dream Content</a:t>
            </a:r>
            <a:br>
              <a:rPr lang="en-US" sz="4400" dirty="0">
                <a:solidFill>
                  <a:schemeClr val="dk1"/>
                </a:solidFill>
                <a:ea typeface="Calibri"/>
                <a:cs typeface="Calibri"/>
                <a:sym typeface="Calibri"/>
              </a:rPr>
            </a:br>
            <a:r>
              <a:rPr lang="en-US" sz="4400" dirty="0">
                <a:solidFill>
                  <a:schemeClr val="dk1"/>
                </a:solidFill>
                <a:ea typeface="Calibri"/>
                <a:cs typeface="Calibri"/>
                <a:sym typeface="Calibri"/>
              </a:rPr>
              <a:t>and Depression</a:t>
            </a:r>
            <a:endParaRPr lang="en-US" sz="4400" b="0" i="0" u="none" strike="noStrike" cap="none" dirty="0">
              <a:solidFill>
                <a:schemeClr val="dk1"/>
              </a:solidFill>
              <a:latin typeface="Calibri" panose="020F0502020204030204" pitchFamily="34" charset="0"/>
              <a:ea typeface="Calibri"/>
              <a:cs typeface="Calibri"/>
              <a:sym typeface="Calibri"/>
            </a:endParaRPr>
          </a:p>
        </p:txBody>
      </p:sp>
      <p:sp>
        <p:nvSpPr>
          <p:cNvPr id="103" name="Shape 103"/>
          <p:cNvSpPr txBox="1">
            <a:spLocks noGrp="1"/>
          </p:cNvSpPr>
          <p:nvPr>
            <p:ph idx="1"/>
          </p:nvPr>
        </p:nvSpPr>
        <p:spPr>
          <a:xfrm>
            <a:off x="501589" y="2210540"/>
            <a:ext cx="8140822" cy="5020754"/>
          </a:xfrm>
          <a:prstGeom prst="rect">
            <a:avLst/>
          </a:prstGeom>
          <a:noFill/>
          <a:ln>
            <a:noFill/>
          </a:ln>
        </p:spPr>
        <p:txBody>
          <a:bodyPr lIns="91425" tIns="91425" rIns="91425" bIns="91425" anchor="t" anchorCtr="0">
            <a:noAutofit/>
          </a:bodyPr>
          <a:lstStyle/>
          <a:p>
            <a:r>
              <a:rPr lang="en-US" dirty="0"/>
              <a:t>Students grouped as either repressors, or sensitizers were given diaries in which to record: </a:t>
            </a:r>
          </a:p>
          <a:p>
            <a:pPr marL="365760" lvl="1" indent="0">
              <a:buNone/>
            </a:pPr>
            <a:endParaRPr lang="en-US" dirty="0"/>
          </a:p>
          <a:p>
            <a:pPr marL="365760" lvl="1" indent="0">
              <a:buNone/>
            </a:pPr>
            <a:endParaRPr lang="en-US" dirty="0"/>
          </a:p>
          <a:p>
            <a:pPr marL="365760" lvl="1" indent="0">
              <a:buNone/>
            </a:pPr>
            <a:endParaRPr lang="en-US" dirty="0"/>
          </a:p>
          <a:p>
            <a:pPr marL="365760" lvl="1" indent="0">
              <a:buNone/>
            </a:pPr>
            <a:endParaRPr lang="en-US" dirty="0"/>
          </a:p>
          <a:p>
            <a:pPr marL="365760" lvl="1" indent="0">
              <a:buNone/>
            </a:pPr>
            <a:endParaRPr lang="en-US" dirty="0"/>
          </a:p>
          <a:p>
            <a:pPr marL="365760" lvl="1" indent="0">
              <a:buNone/>
            </a:pPr>
            <a:endParaRPr lang="en-US" dirty="0"/>
          </a:p>
          <a:p>
            <a:pPr marL="365760" lvl="1" indent="0">
              <a:buNone/>
            </a:pPr>
            <a:r>
              <a:rPr lang="en-US" dirty="0"/>
              <a:t>It was found that students in the repressor group had more frequent dreams and positive dreams </a:t>
            </a:r>
            <a:r>
              <a:rPr lang="en-US" dirty="0">
                <a:solidFill>
                  <a:schemeClr val="dk1"/>
                </a:solidFill>
                <a:sym typeface="Calibri"/>
              </a:rPr>
              <a:t>(</a:t>
            </a:r>
            <a:r>
              <a:rPr lang="en-US" dirty="0"/>
              <a:t>Gerber</a:t>
            </a:r>
            <a:r>
              <a:rPr lang="en-US" dirty="0">
                <a:solidFill>
                  <a:schemeClr val="dk1"/>
                </a:solidFill>
                <a:sym typeface="Calibri"/>
              </a:rPr>
              <a:t>, </a:t>
            </a:r>
            <a:r>
              <a:rPr lang="en-US" dirty="0">
                <a:solidFill>
                  <a:srgbClr val="333333"/>
                </a:solidFill>
                <a:sym typeface="Calibri"/>
              </a:rPr>
              <a:t>1978). </a:t>
            </a:r>
            <a:endParaRPr lang="en-US" dirty="0"/>
          </a:p>
          <a:p>
            <a:pPr marL="457200" indent="-381000">
              <a:spcBef>
                <a:spcPts val="0"/>
              </a:spcBef>
            </a:pPr>
            <a:endParaRPr lang="en-US" sz="1800" b="0" i="0" u="none" strike="noStrike" cap="none" dirty="0">
              <a:solidFill>
                <a:schemeClr val="dk1"/>
              </a:solidFill>
              <a:latin typeface="Calibri" panose="020F0502020204030204" pitchFamily="34" charset="0"/>
              <a:ea typeface="Calibri"/>
              <a:cs typeface="Calibri"/>
              <a:sym typeface="Calibri"/>
            </a:endParaRPr>
          </a:p>
        </p:txBody>
      </p:sp>
      <p:pic>
        <p:nvPicPr>
          <p:cNvPr id="3" name="Picture 2" descr="A close up of a person&#10;&#10;Description automatically generated">
            <a:extLst>
              <a:ext uri="{FF2B5EF4-FFF2-40B4-BE49-F238E27FC236}">
                <a16:creationId xmlns:a16="http://schemas.microsoft.com/office/drawing/2014/main" id="{EFD3AD13-3C1F-4AE7-A840-0A2F9AE28C9E}"/>
              </a:ext>
            </a:extLst>
          </p:cNvPr>
          <p:cNvPicPr>
            <a:picLocks noChangeAspect="1"/>
          </p:cNvPicPr>
          <p:nvPr/>
        </p:nvPicPr>
        <p:blipFill>
          <a:blip r:embed="rId3"/>
          <a:stretch>
            <a:fillRect/>
          </a:stretch>
        </p:blipFill>
        <p:spPr>
          <a:xfrm>
            <a:off x="4996057" y="2715327"/>
            <a:ext cx="3486556" cy="2325506"/>
          </a:xfrm>
          <a:prstGeom prst="rect">
            <a:avLst/>
          </a:prstGeom>
        </p:spPr>
      </p:pic>
      <p:pic>
        <p:nvPicPr>
          <p:cNvPr id="5" name="Picture 4">
            <a:extLst>
              <a:ext uri="{FF2B5EF4-FFF2-40B4-BE49-F238E27FC236}">
                <a16:creationId xmlns:a16="http://schemas.microsoft.com/office/drawing/2014/main" id="{3FD199F8-41AA-4DD3-BB2F-EC1C331F7455}"/>
              </a:ext>
            </a:extLst>
          </p:cNvPr>
          <p:cNvPicPr>
            <a:picLocks noChangeAspect="1"/>
          </p:cNvPicPr>
          <p:nvPr/>
        </p:nvPicPr>
        <p:blipFill>
          <a:blip r:embed="rId4"/>
          <a:stretch>
            <a:fillRect/>
          </a:stretch>
        </p:blipFill>
        <p:spPr>
          <a:xfrm>
            <a:off x="1458230" y="3133695"/>
            <a:ext cx="3184791" cy="1795454"/>
          </a:xfrm>
          <a:prstGeom prst="rect">
            <a:avLst/>
          </a:prstGeom>
        </p:spPr>
      </p:pic>
    </p:spTree>
    <p:extLst>
      <p:ext uri="{BB962C8B-B14F-4D97-AF65-F5344CB8AC3E}">
        <p14:creationId xmlns:p14="http://schemas.microsoft.com/office/powerpoint/2010/main" val="37064929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Shape 102"/>
          <p:cNvSpPr txBox="1">
            <a:spLocks noGrp="1"/>
          </p:cNvSpPr>
          <p:nvPr>
            <p:ph type="title"/>
          </p:nvPr>
        </p:nvSpPr>
        <p:spPr>
          <a:prstGeom prst="rect">
            <a:avLst/>
          </a:prstGeom>
          <a:noFill/>
          <a:ln>
            <a:noFill/>
          </a:ln>
        </p:spPr>
        <p:txBody>
          <a:bodyPr lIns="91425" tIns="91425" rIns="91425" bIns="91425" anchor="ctr" anchorCtr="0">
            <a:noAutofit/>
          </a:bodyPr>
          <a:lstStyle/>
          <a:p>
            <a:pPr marL="0" marR="0" lvl="0" indent="0" algn="ctr" rtl="0">
              <a:lnSpc>
                <a:spcPct val="100000"/>
              </a:lnSpc>
              <a:spcBef>
                <a:spcPts val="0"/>
              </a:spcBef>
              <a:spcAft>
                <a:spcPts val="0"/>
              </a:spcAft>
              <a:buClr>
                <a:schemeClr val="dk1"/>
              </a:buClr>
              <a:buSzPct val="25000"/>
              <a:buFont typeface="Calibri"/>
              <a:buNone/>
            </a:pPr>
            <a:r>
              <a:rPr lang="en-US" sz="4400" dirty="0">
                <a:solidFill>
                  <a:schemeClr val="dk1"/>
                </a:solidFill>
                <a:ea typeface="Calibri"/>
                <a:cs typeface="Calibri"/>
                <a:sym typeface="Calibri"/>
              </a:rPr>
              <a:t>Dream Content</a:t>
            </a:r>
            <a:br>
              <a:rPr lang="en-US" sz="4400" dirty="0">
                <a:solidFill>
                  <a:schemeClr val="dk1"/>
                </a:solidFill>
                <a:ea typeface="Calibri"/>
                <a:cs typeface="Calibri"/>
                <a:sym typeface="Calibri"/>
              </a:rPr>
            </a:br>
            <a:r>
              <a:rPr lang="en-US" sz="4400" dirty="0">
                <a:solidFill>
                  <a:schemeClr val="dk1"/>
                </a:solidFill>
                <a:ea typeface="Calibri"/>
                <a:cs typeface="Calibri"/>
                <a:sym typeface="Calibri"/>
              </a:rPr>
              <a:t>and Depression</a:t>
            </a:r>
            <a:endParaRPr lang="en-US" sz="4400" b="0" i="0" u="none" strike="noStrike" cap="none" dirty="0">
              <a:solidFill>
                <a:schemeClr val="dk1"/>
              </a:solidFill>
              <a:latin typeface="Calibri" panose="020F0502020204030204" pitchFamily="34" charset="0"/>
              <a:ea typeface="Calibri"/>
              <a:cs typeface="Calibri"/>
              <a:sym typeface="Calibri"/>
            </a:endParaRPr>
          </a:p>
        </p:txBody>
      </p:sp>
      <p:sp>
        <p:nvSpPr>
          <p:cNvPr id="103" name="Shape 103"/>
          <p:cNvSpPr txBox="1">
            <a:spLocks noGrp="1"/>
          </p:cNvSpPr>
          <p:nvPr>
            <p:ph idx="1"/>
          </p:nvPr>
        </p:nvSpPr>
        <p:spPr>
          <a:xfrm>
            <a:off x="949911" y="2388094"/>
            <a:ext cx="7692500" cy="4843200"/>
          </a:xfrm>
          <a:prstGeom prst="rect">
            <a:avLst/>
          </a:prstGeom>
          <a:noFill/>
          <a:ln>
            <a:noFill/>
          </a:ln>
        </p:spPr>
        <p:txBody>
          <a:bodyPr lIns="91425" tIns="91425" rIns="91425" bIns="91425" anchor="t" anchorCtr="0">
            <a:noAutofit/>
          </a:bodyPr>
          <a:lstStyle/>
          <a:p>
            <a:r>
              <a:rPr lang="en-US" dirty="0"/>
              <a:t>One study gave students a questionnaire on their </a:t>
            </a:r>
          </a:p>
          <a:p>
            <a:pPr lvl="3" indent="-457200">
              <a:buClrTx/>
              <a:buSzPct val="100000"/>
              <a:buFont typeface="Calibri" panose="020F0502020204030204" pitchFamily="34" charset="0"/>
              <a:buChar char="–"/>
            </a:pPr>
            <a:r>
              <a:rPr lang="en-US" dirty="0"/>
              <a:t>mental symptoms (depression, irritability, anger)</a:t>
            </a:r>
          </a:p>
          <a:p>
            <a:pPr lvl="3" indent="-457200">
              <a:buClrTx/>
              <a:buSzPct val="100000"/>
              <a:buFont typeface="Calibri" panose="020F0502020204030204" pitchFamily="34" charset="0"/>
              <a:buChar char="–"/>
            </a:pPr>
            <a:r>
              <a:rPr lang="en-US" dirty="0"/>
              <a:t>sleep habits </a:t>
            </a:r>
          </a:p>
          <a:p>
            <a:pPr lvl="3" indent="-457200">
              <a:buClrTx/>
              <a:buSzPct val="100000"/>
              <a:buFont typeface="Calibri" panose="020F0502020204030204" pitchFamily="34" charset="0"/>
              <a:buChar char="–"/>
            </a:pPr>
            <a:r>
              <a:rPr lang="en-US" dirty="0"/>
              <a:t>dreaming</a:t>
            </a:r>
          </a:p>
          <a:p>
            <a:pPr lvl="3" indent="-457200">
              <a:buClrTx/>
              <a:buSzPct val="100000"/>
              <a:buFont typeface="Calibri" panose="020F0502020204030204" pitchFamily="34" charset="0"/>
              <a:buChar char="–"/>
            </a:pPr>
            <a:endParaRPr lang="en-US" dirty="0"/>
          </a:p>
          <a:p>
            <a:pPr marL="667512" lvl="3" indent="0">
              <a:buClrTx/>
              <a:buSzPct val="100000"/>
              <a:buNone/>
            </a:pPr>
            <a:endParaRPr lang="en-US" dirty="0"/>
          </a:p>
          <a:p>
            <a:pPr marL="365760" lvl="1" indent="0">
              <a:buNone/>
            </a:pPr>
            <a:endParaRPr lang="en-US" dirty="0"/>
          </a:p>
          <a:p>
            <a:pPr marL="365760" lvl="1" indent="0">
              <a:buNone/>
            </a:pPr>
            <a:r>
              <a:rPr lang="en-US" dirty="0"/>
              <a:t>Researchers found that those who had more frequent dreams were more depressed, and those that were depressed had more negative dreams </a:t>
            </a:r>
            <a:r>
              <a:rPr lang="en-US" dirty="0">
                <a:solidFill>
                  <a:schemeClr val="dk1"/>
                </a:solidFill>
                <a:sym typeface="Calibri"/>
              </a:rPr>
              <a:t>(</a:t>
            </a:r>
            <a:r>
              <a:rPr lang="en-US" dirty="0"/>
              <a:t>Harada, </a:t>
            </a:r>
            <a:r>
              <a:rPr lang="en-US" dirty="0" err="1"/>
              <a:t>Tanoue</a:t>
            </a:r>
            <a:r>
              <a:rPr lang="en-US" dirty="0"/>
              <a:t>, &amp; Takeuchi</a:t>
            </a:r>
            <a:r>
              <a:rPr lang="en-US" dirty="0">
                <a:solidFill>
                  <a:schemeClr val="dk1"/>
                </a:solidFill>
                <a:sym typeface="Calibri"/>
              </a:rPr>
              <a:t>, </a:t>
            </a:r>
            <a:r>
              <a:rPr lang="en-US" dirty="0">
                <a:solidFill>
                  <a:srgbClr val="333333"/>
                </a:solidFill>
                <a:sym typeface="Calibri"/>
              </a:rPr>
              <a:t>2006). </a:t>
            </a:r>
            <a:endParaRPr lang="en-US" dirty="0"/>
          </a:p>
          <a:p>
            <a:pPr marL="76200" indent="0">
              <a:spcBef>
                <a:spcPts val="0"/>
              </a:spcBef>
              <a:buNone/>
            </a:pPr>
            <a:endParaRPr lang="en-US" sz="1800" b="0" i="0" u="none" strike="noStrike" cap="none" dirty="0">
              <a:solidFill>
                <a:schemeClr val="dk1"/>
              </a:solidFill>
              <a:latin typeface="Calibri" panose="020F0502020204030204" pitchFamily="34" charset="0"/>
              <a:ea typeface="Calibri"/>
              <a:cs typeface="Calibri"/>
              <a:sym typeface="Calibri"/>
            </a:endParaRPr>
          </a:p>
        </p:txBody>
      </p:sp>
      <p:pic>
        <p:nvPicPr>
          <p:cNvPr id="5" name="Picture 4" descr="A person wearing a hat and glasses&#10;&#10;Description automatically generated">
            <a:extLst>
              <a:ext uri="{FF2B5EF4-FFF2-40B4-BE49-F238E27FC236}">
                <a16:creationId xmlns:a16="http://schemas.microsoft.com/office/drawing/2014/main" id="{E82759E7-3BDE-444D-9624-FB7911D50E0F}"/>
              </a:ext>
            </a:extLst>
          </p:cNvPr>
          <p:cNvPicPr>
            <a:picLocks noChangeAspect="1"/>
          </p:cNvPicPr>
          <p:nvPr/>
        </p:nvPicPr>
        <p:blipFill rotWithShape="1">
          <a:blip r:embed="rId3"/>
          <a:srcRect l="10" t="19955" b="34598"/>
          <a:stretch/>
        </p:blipFill>
        <p:spPr>
          <a:xfrm>
            <a:off x="3320937" y="3429000"/>
            <a:ext cx="5321474" cy="1473477"/>
          </a:xfrm>
          <a:prstGeom prst="rect">
            <a:avLst/>
          </a:prstGeom>
        </p:spPr>
      </p:pic>
    </p:spTree>
    <p:extLst>
      <p:ext uri="{BB962C8B-B14F-4D97-AF65-F5344CB8AC3E}">
        <p14:creationId xmlns:p14="http://schemas.microsoft.com/office/powerpoint/2010/main" val="25898552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sp>
        <p:nvSpPr>
          <p:cNvPr id="132" name="Shape 132"/>
          <p:cNvSpPr txBox="1">
            <a:spLocks noGrp="1"/>
          </p:cNvSpPr>
          <p:nvPr>
            <p:ph type="title"/>
          </p:nvPr>
        </p:nvSpPr>
        <p:spPr>
          <a:xfrm>
            <a:off x="1087879" y="681435"/>
            <a:ext cx="7024744" cy="1143000"/>
          </a:xfrm>
          <a:prstGeom prst="rect">
            <a:avLst/>
          </a:prstGeom>
          <a:noFill/>
          <a:ln>
            <a:noFill/>
          </a:ln>
        </p:spPr>
        <p:txBody>
          <a:bodyPr lIns="91425" tIns="91425" rIns="91425" bIns="91425" anchor="ctr" anchorCtr="0">
            <a:noAutofit/>
          </a:bodyPr>
          <a:lstStyle/>
          <a:p>
            <a:pPr marL="0" marR="0" lvl="0" indent="0" algn="ctr" rtl="0">
              <a:lnSpc>
                <a:spcPct val="100000"/>
              </a:lnSpc>
              <a:spcBef>
                <a:spcPts val="0"/>
              </a:spcBef>
              <a:spcAft>
                <a:spcPts val="0"/>
              </a:spcAft>
              <a:buClr>
                <a:schemeClr val="dk1"/>
              </a:buClr>
              <a:buSzPct val="25000"/>
              <a:buFont typeface="Calibri"/>
              <a:buNone/>
            </a:pPr>
            <a:r>
              <a:rPr lang="en-US" sz="4400" b="0" i="0" u="none" strike="noStrike" cap="none" dirty="0">
                <a:solidFill>
                  <a:schemeClr val="tx1"/>
                </a:solidFill>
                <a:latin typeface="Calibri" panose="020F0502020204030204" pitchFamily="34" charset="0"/>
                <a:ea typeface="Calibri"/>
                <a:cs typeface="Calibri"/>
                <a:sym typeface="Calibri"/>
              </a:rPr>
              <a:t>Our Study and </a:t>
            </a:r>
            <a:r>
              <a:rPr lang="en-US" sz="4400" b="0" i="0" u="none" strike="noStrike" cap="none" dirty="0">
                <a:solidFill>
                  <a:schemeClr val="dk1"/>
                </a:solidFill>
                <a:latin typeface="Calibri" panose="020F0502020204030204" pitchFamily="34" charset="0"/>
                <a:ea typeface="Calibri"/>
                <a:cs typeface="Calibri"/>
                <a:sym typeface="Calibri"/>
              </a:rPr>
              <a:t>Hypotheses</a:t>
            </a:r>
          </a:p>
        </p:txBody>
      </p:sp>
      <p:sp>
        <p:nvSpPr>
          <p:cNvPr id="133" name="Shape 133"/>
          <p:cNvSpPr txBox="1">
            <a:spLocks noGrp="1"/>
          </p:cNvSpPr>
          <p:nvPr>
            <p:ph idx="1"/>
          </p:nvPr>
        </p:nvSpPr>
        <p:spPr>
          <a:xfrm>
            <a:off x="457200" y="1775534"/>
            <a:ext cx="8229600" cy="4350516"/>
          </a:xfrm>
          <a:prstGeom prst="rect">
            <a:avLst/>
          </a:prstGeom>
          <a:noFill/>
          <a:ln>
            <a:noFill/>
          </a:ln>
        </p:spPr>
        <p:txBody>
          <a:bodyPr lIns="91425" tIns="91425" rIns="91425" bIns="91425" anchor="t" anchorCtr="0">
            <a:noAutofit/>
          </a:bodyPr>
          <a:lstStyle/>
          <a:p>
            <a:pPr marL="457200" indent="-381000">
              <a:buSzPct val="100000"/>
            </a:pPr>
            <a:r>
              <a:rPr lang="en-US" sz="2400" dirty="0">
                <a:solidFill>
                  <a:schemeClr val="tx1"/>
                </a:solidFill>
                <a:latin typeface="Calibri" panose="020F0502020204030204" pitchFamily="34" charset="0"/>
              </a:rPr>
              <a:t>Our study examines the role depression plays in the quality of sleep as wel</a:t>
            </a:r>
            <a:r>
              <a:rPr lang="en-US" dirty="0"/>
              <a:t>l as the content of dreams college students experience.</a:t>
            </a:r>
            <a:endParaRPr lang="en-US" sz="2400" dirty="0">
              <a:solidFill>
                <a:schemeClr val="tx1"/>
              </a:solidFill>
              <a:latin typeface="Calibri" panose="020F0502020204030204" pitchFamily="34" charset="0"/>
            </a:endParaRPr>
          </a:p>
          <a:p>
            <a:pPr marL="457200" marR="0" lvl="0" indent="-381000" algn="l" rtl="0">
              <a:lnSpc>
                <a:spcPct val="100000"/>
              </a:lnSpc>
              <a:spcBef>
                <a:spcPts val="640"/>
              </a:spcBef>
              <a:spcAft>
                <a:spcPts val="0"/>
              </a:spcAft>
              <a:buSzPct val="100000"/>
            </a:pPr>
            <a:endParaRPr lang="en-US" sz="2400" b="0" i="0" u="none" strike="noStrike" cap="none" dirty="0">
              <a:solidFill>
                <a:schemeClr val="tx1"/>
              </a:solidFill>
              <a:latin typeface="Calibri" panose="020F0502020204030204" pitchFamily="34" charset="0"/>
              <a:ea typeface="Calibri"/>
              <a:cs typeface="Calibri"/>
              <a:sym typeface="Calibri"/>
            </a:endParaRPr>
          </a:p>
          <a:p>
            <a:pPr marL="457200" marR="0" lvl="0" indent="-381000" algn="l" rtl="0">
              <a:lnSpc>
                <a:spcPct val="100000"/>
              </a:lnSpc>
              <a:spcBef>
                <a:spcPts val="640"/>
              </a:spcBef>
              <a:spcAft>
                <a:spcPts val="0"/>
              </a:spcAft>
              <a:buSzPct val="100000"/>
            </a:pPr>
            <a:r>
              <a:rPr lang="en-US" sz="2400" b="0" i="0" u="none" strike="noStrike" cap="none" dirty="0">
                <a:solidFill>
                  <a:schemeClr val="tx1"/>
                </a:solidFill>
                <a:latin typeface="Calibri" panose="020F0502020204030204" pitchFamily="34" charset="0"/>
                <a:ea typeface="Calibri"/>
                <a:cs typeface="Calibri"/>
                <a:sym typeface="Calibri"/>
              </a:rPr>
              <a:t>We expect that students who report higher levels of depression to have poor sleep quality and experience more bad dreams than students who report low levels of depression.</a:t>
            </a:r>
            <a:endParaRPr sz="3200" b="0" i="0" u="none" strike="noStrike" cap="none" dirty="0">
              <a:solidFill>
                <a:srgbClr val="000000"/>
              </a:solidFill>
              <a:latin typeface="Calibri" panose="020F0502020204030204" pitchFamily="34" charset="0"/>
              <a:ea typeface="Calibri"/>
              <a:cs typeface="Calibri"/>
              <a:sym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37"/>
        <p:cNvGrpSpPr/>
        <p:nvPr/>
      </p:nvGrpSpPr>
      <p:grpSpPr>
        <a:xfrm>
          <a:off x="0" y="0"/>
          <a:ext cx="0" cy="0"/>
          <a:chOff x="0" y="0"/>
          <a:chExt cx="0" cy="0"/>
        </a:xfrm>
      </p:grpSpPr>
      <p:sp>
        <p:nvSpPr>
          <p:cNvPr id="138" name="Shape 138"/>
          <p:cNvSpPr txBox="1">
            <a:spLocks noGrp="1"/>
          </p:cNvSpPr>
          <p:nvPr>
            <p:ph type="title"/>
          </p:nvPr>
        </p:nvSpPr>
        <p:spPr>
          <a:xfrm>
            <a:off x="1070123" y="690313"/>
            <a:ext cx="7024744" cy="1143000"/>
          </a:xfrm>
          <a:prstGeom prst="rect">
            <a:avLst/>
          </a:prstGeom>
          <a:noFill/>
          <a:ln>
            <a:noFill/>
          </a:ln>
        </p:spPr>
        <p:txBody>
          <a:bodyPr lIns="91425" tIns="45700" rIns="91425" bIns="45700" anchor="ctr" anchorCtr="0">
            <a:noAutofit/>
          </a:bodyPr>
          <a:lstStyle/>
          <a:p>
            <a:pPr algn="ctr">
              <a:buSzPct val="25000"/>
            </a:pPr>
            <a:r>
              <a:rPr lang="en-US" sz="4400" b="0" i="0" u="none" strike="noStrike" cap="none" dirty="0">
                <a:solidFill>
                  <a:schemeClr val="dk1"/>
                </a:solidFill>
                <a:latin typeface="Calibri" panose="020F0502020204030204" pitchFamily="34" charset="0"/>
                <a:ea typeface="Calibri"/>
                <a:cs typeface="Calibri"/>
                <a:sym typeface="Calibri"/>
              </a:rPr>
              <a:t>Method: </a:t>
            </a:r>
            <a:r>
              <a:rPr lang="en-US" dirty="0">
                <a:latin typeface="Calibri" panose="020F0502020204030204" pitchFamily="34" charset="0"/>
              </a:rPr>
              <a:t>Participants</a:t>
            </a:r>
            <a:endParaRPr lang="en-US" sz="4400" b="0" i="0" u="none" strike="noStrike" cap="none" dirty="0">
              <a:solidFill>
                <a:schemeClr val="dk1"/>
              </a:solidFill>
              <a:latin typeface="Calibri" panose="020F0502020204030204" pitchFamily="34" charset="0"/>
              <a:ea typeface="Calibri"/>
              <a:cs typeface="Calibri"/>
              <a:sym typeface="Calibri"/>
            </a:endParaRPr>
          </a:p>
        </p:txBody>
      </p:sp>
      <p:sp>
        <p:nvSpPr>
          <p:cNvPr id="139" name="Shape 139"/>
          <p:cNvSpPr txBox="1">
            <a:spLocks noGrp="1"/>
          </p:cNvSpPr>
          <p:nvPr>
            <p:ph idx="1"/>
          </p:nvPr>
        </p:nvSpPr>
        <p:spPr>
          <a:xfrm>
            <a:off x="534318" y="2015231"/>
            <a:ext cx="8229600" cy="4199067"/>
          </a:xfrm>
          <a:prstGeom prst="rect">
            <a:avLst/>
          </a:prstGeom>
          <a:noFill/>
          <a:ln>
            <a:noFill/>
          </a:ln>
        </p:spPr>
        <p:txBody>
          <a:bodyPr lIns="91425" tIns="45700" rIns="91425" bIns="45700" anchor="t" anchorCtr="0">
            <a:noAutofit/>
          </a:bodyPr>
          <a:lstStyle/>
          <a:p>
            <a:pPr marL="342900" marR="0" lvl="0" indent="-342900" algn="l" rtl="0">
              <a:lnSpc>
                <a:spcPct val="100000"/>
              </a:lnSpc>
              <a:spcBef>
                <a:spcPts val="480"/>
              </a:spcBef>
              <a:spcAft>
                <a:spcPts val="0"/>
              </a:spcAft>
              <a:buSzPct val="100000"/>
            </a:pPr>
            <a:r>
              <a:rPr lang="en-US" sz="2400" b="0" i="0" u="none" strike="noStrike" cap="none" dirty="0">
                <a:solidFill>
                  <a:schemeClr val="dk1"/>
                </a:solidFill>
                <a:latin typeface="Calibri" panose="020F0502020204030204" pitchFamily="34" charset="0"/>
                <a:ea typeface="Calibri"/>
                <a:cs typeface="Calibri"/>
                <a:sym typeface="Calibri"/>
              </a:rPr>
              <a:t>We recruited 98 students from Lincoln University of Missouri in Jefferson City.</a:t>
            </a:r>
          </a:p>
          <a:p>
            <a:pPr marL="342900" marR="0" lvl="0" indent="-342900" algn="l" rtl="0">
              <a:lnSpc>
                <a:spcPct val="100000"/>
              </a:lnSpc>
              <a:spcBef>
                <a:spcPts val="480"/>
              </a:spcBef>
              <a:spcAft>
                <a:spcPts val="0"/>
              </a:spcAft>
              <a:buSzPct val="100000"/>
            </a:pPr>
            <a:r>
              <a:rPr lang="en-US" sz="2400" b="0" i="0" u="none" strike="noStrike" cap="none" dirty="0">
                <a:solidFill>
                  <a:schemeClr val="dk1"/>
                </a:solidFill>
                <a:latin typeface="Calibri" panose="020F0502020204030204" pitchFamily="34" charset="0"/>
                <a:ea typeface="Calibri"/>
                <a:cs typeface="Calibri"/>
                <a:sym typeface="Calibri"/>
              </a:rPr>
              <a:t>69 women, 28 men, 1 nonbinary.</a:t>
            </a:r>
          </a:p>
          <a:p>
            <a:pPr marL="342900" marR="0" lvl="0" indent="-342900" algn="l" rtl="0">
              <a:lnSpc>
                <a:spcPct val="100000"/>
              </a:lnSpc>
              <a:spcBef>
                <a:spcPts val="480"/>
              </a:spcBef>
              <a:spcAft>
                <a:spcPts val="0"/>
              </a:spcAft>
              <a:buSzPct val="100000"/>
            </a:pPr>
            <a:r>
              <a:rPr lang="en-US" sz="2400" b="0" i="1" u="none" strike="noStrike" cap="none" dirty="0">
                <a:solidFill>
                  <a:schemeClr val="dk1"/>
                </a:solidFill>
                <a:latin typeface="Calibri" panose="020F0502020204030204" pitchFamily="34" charset="0"/>
                <a:ea typeface="Calibri"/>
                <a:cs typeface="Calibri"/>
                <a:sym typeface="Calibri"/>
              </a:rPr>
              <a:t>M</a:t>
            </a:r>
            <a:r>
              <a:rPr lang="en-US" sz="2400" b="0" i="0" u="none" strike="noStrike" cap="none" dirty="0">
                <a:solidFill>
                  <a:schemeClr val="dk1"/>
                </a:solidFill>
                <a:latin typeface="Calibri" panose="020F0502020204030204" pitchFamily="34" charset="0"/>
                <a:ea typeface="Calibri"/>
                <a:cs typeface="Calibri"/>
                <a:sym typeface="Calibri"/>
              </a:rPr>
              <a:t> Age 21.03 yrs. (</a:t>
            </a:r>
            <a:r>
              <a:rPr lang="en-US" sz="2400" b="0" i="1" u="none" strike="noStrike" cap="none" dirty="0">
                <a:solidFill>
                  <a:schemeClr val="dk1"/>
                </a:solidFill>
                <a:latin typeface="Calibri" panose="020F0502020204030204" pitchFamily="34" charset="0"/>
                <a:ea typeface="Calibri"/>
                <a:cs typeface="Calibri"/>
                <a:sym typeface="Calibri"/>
              </a:rPr>
              <a:t>SD </a:t>
            </a:r>
            <a:r>
              <a:rPr lang="en-US" sz="2400" b="0" i="0" u="none" strike="noStrike" cap="none" dirty="0">
                <a:solidFill>
                  <a:schemeClr val="dk1"/>
                </a:solidFill>
                <a:latin typeface="Calibri" panose="020F0502020204030204" pitchFamily="34" charset="0"/>
                <a:ea typeface="Calibri"/>
                <a:cs typeface="Calibri"/>
                <a:sym typeface="Calibri"/>
              </a:rPr>
              <a:t>= </a:t>
            </a:r>
            <a:r>
              <a:rPr lang="en-US" sz="2400" b="0" i="0" u="none" strike="noStrike" cap="none" dirty="0">
                <a:solidFill>
                  <a:schemeClr val="dk1"/>
                </a:solidFill>
                <a:ea typeface="Calibri"/>
                <a:cs typeface="Calibri"/>
                <a:sym typeface="Calibri"/>
              </a:rPr>
              <a:t>5</a:t>
            </a:r>
            <a:r>
              <a:rPr lang="en-US" dirty="0">
                <a:solidFill>
                  <a:schemeClr val="dk1"/>
                </a:solidFill>
                <a:latin typeface="Calibri" panose="020F0502020204030204" pitchFamily="34" charset="0"/>
                <a:ea typeface="Calibri"/>
                <a:cs typeface="Calibri"/>
                <a:sym typeface="Calibri"/>
              </a:rPr>
              <a:t>.40</a:t>
            </a:r>
            <a:r>
              <a:rPr lang="en-US" sz="2400" b="0" i="0" u="none" strike="noStrike" cap="none" dirty="0">
                <a:solidFill>
                  <a:schemeClr val="dk1"/>
                </a:solidFill>
                <a:latin typeface="Calibri" panose="020F0502020204030204" pitchFamily="34" charset="0"/>
                <a:ea typeface="Calibri"/>
                <a:cs typeface="Calibri"/>
                <a:sym typeface="Calibri"/>
              </a:rPr>
              <a:t>).</a:t>
            </a:r>
          </a:p>
          <a:p>
            <a:pPr marL="342900" marR="0" lvl="0" indent="-342900" algn="l" rtl="0">
              <a:lnSpc>
                <a:spcPct val="100000"/>
              </a:lnSpc>
              <a:spcBef>
                <a:spcPts val="480"/>
              </a:spcBef>
              <a:spcAft>
                <a:spcPts val="0"/>
              </a:spcAft>
              <a:buSzPct val="100000"/>
            </a:pPr>
            <a:r>
              <a:rPr lang="en-US" dirty="0">
                <a:solidFill>
                  <a:schemeClr val="dk1"/>
                </a:solidFill>
                <a:ea typeface="Calibri"/>
                <a:cs typeface="Calibri"/>
                <a:sym typeface="Calibri"/>
              </a:rPr>
              <a:t>68</a:t>
            </a:r>
            <a:r>
              <a:rPr lang="en-US" sz="2400" b="0" i="0" u="none" strike="noStrike" cap="none" dirty="0">
                <a:solidFill>
                  <a:schemeClr val="dk1"/>
                </a:solidFill>
                <a:latin typeface="Calibri" panose="020F0502020204030204" pitchFamily="34" charset="0"/>
                <a:ea typeface="Calibri"/>
                <a:cs typeface="Calibri"/>
                <a:sym typeface="Calibri"/>
              </a:rPr>
              <a:t> Black, </a:t>
            </a:r>
            <a:r>
              <a:rPr lang="en-US" dirty="0">
                <a:solidFill>
                  <a:schemeClr val="dk1"/>
                </a:solidFill>
                <a:ea typeface="Calibri"/>
                <a:cs typeface="Calibri"/>
                <a:sym typeface="Calibri"/>
              </a:rPr>
              <a:t>21</a:t>
            </a:r>
            <a:r>
              <a:rPr lang="en-US" sz="2400" b="0" i="0" u="none" strike="noStrike" cap="none" dirty="0">
                <a:solidFill>
                  <a:schemeClr val="dk1"/>
                </a:solidFill>
                <a:latin typeface="Calibri" panose="020F0502020204030204" pitchFamily="34" charset="0"/>
                <a:ea typeface="Calibri"/>
                <a:cs typeface="Calibri"/>
                <a:sym typeface="Calibri"/>
              </a:rPr>
              <a:t> White, 3 Latino, and 6 </a:t>
            </a:r>
            <a:r>
              <a:rPr lang="en-US" sz="2400" b="0" i="0" u="none" strike="noStrike" cap="none" dirty="0">
                <a:solidFill>
                  <a:schemeClr val="tx1"/>
                </a:solidFill>
                <a:latin typeface="Calibri" panose="020F0502020204030204" pitchFamily="34" charset="0"/>
                <a:ea typeface="Calibri"/>
                <a:cs typeface="Calibri"/>
                <a:sym typeface="Calibri"/>
              </a:rPr>
              <a:t>ot</a:t>
            </a:r>
            <a:r>
              <a:rPr lang="en-US" sz="2400" b="0" i="0" u="none" strike="noStrike" cap="none" dirty="0">
                <a:solidFill>
                  <a:schemeClr val="dk1"/>
                </a:solidFill>
                <a:latin typeface="Calibri" panose="020F0502020204030204" pitchFamily="34" charset="0"/>
                <a:ea typeface="Calibri"/>
                <a:cs typeface="Calibri"/>
                <a:sym typeface="Calibri"/>
              </a:rPr>
              <a:t>her.</a:t>
            </a:r>
          </a:p>
          <a:p>
            <a:pPr marL="342900" marR="0" lvl="0" indent="-342900" algn="l" rtl="0">
              <a:lnSpc>
                <a:spcPct val="100000"/>
              </a:lnSpc>
              <a:spcBef>
                <a:spcPts val="480"/>
              </a:spcBef>
              <a:spcAft>
                <a:spcPts val="0"/>
              </a:spcAft>
              <a:buSzPct val="100000"/>
            </a:pPr>
            <a:r>
              <a:rPr lang="en-US" sz="2400" b="0" i="0" u="none" strike="noStrike" cap="none" dirty="0">
                <a:solidFill>
                  <a:schemeClr val="dk1"/>
                </a:solidFill>
                <a:latin typeface="Calibri" panose="020F0502020204030204" pitchFamily="34" charset="0"/>
                <a:ea typeface="Calibri"/>
                <a:cs typeface="Calibri"/>
                <a:sym typeface="Calibri"/>
              </a:rPr>
              <a:t>Surveys were gathered from psychology courses during class sessions.</a:t>
            </a:r>
          </a:p>
          <a:p>
            <a:pPr marL="342900" marR="0" lvl="0" indent="-342900" algn="l" rtl="0">
              <a:lnSpc>
                <a:spcPct val="100000"/>
              </a:lnSpc>
              <a:spcBef>
                <a:spcPts val="640"/>
              </a:spcBef>
              <a:spcAft>
                <a:spcPts val="0"/>
              </a:spcAft>
              <a:buClr>
                <a:schemeClr val="dk1"/>
              </a:buClr>
              <a:buSzPct val="25000"/>
              <a:buFont typeface="Arial"/>
              <a:buNone/>
            </a:pPr>
            <a:endParaRPr sz="4000" b="0" i="0" u="none" strike="noStrike" cap="none" dirty="0">
              <a:solidFill>
                <a:schemeClr val="dk1"/>
              </a:solidFill>
              <a:latin typeface="Calibri" panose="020F0502020204030204" pitchFamily="34" charset="0"/>
              <a:ea typeface="Calibri"/>
              <a:cs typeface="Calibri"/>
              <a:sym typeface="Calibri"/>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4803</TotalTime>
  <Words>1113</Words>
  <Application>Microsoft Office PowerPoint</Application>
  <PresentationFormat>On-screen Show (4:3)</PresentationFormat>
  <Paragraphs>111</Paragraphs>
  <Slides>22</Slides>
  <Notes>13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22</vt:i4>
      </vt:variant>
    </vt:vector>
  </HeadingPairs>
  <TitlesOfParts>
    <vt:vector size="27" baseType="lpstr">
      <vt:lpstr>Arial</vt:lpstr>
      <vt:lpstr>Calibri</vt:lpstr>
      <vt:lpstr>Century Gothic</vt:lpstr>
      <vt:lpstr>Wingdings 2</vt:lpstr>
      <vt:lpstr>Austin</vt:lpstr>
      <vt:lpstr>THE RELATIONSHIP BETWEEN DEPRESSION, SLEEP, AND DREAM CONTENT AMONG COLLEGE STUDENTS</vt:lpstr>
      <vt:lpstr>Abstract</vt:lpstr>
      <vt:lpstr>Sleep Quality and Depression</vt:lpstr>
      <vt:lpstr>Sleep Quality and Depression</vt:lpstr>
      <vt:lpstr>Dream Content and Depression</vt:lpstr>
      <vt:lpstr>Dream Content and Depression</vt:lpstr>
      <vt:lpstr>Dream Content and Depression</vt:lpstr>
      <vt:lpstr>Our Study and Hypotheses</vt:lpstr>
      <vt:lpstr>Method: Participants</vt:lpstr>
      <vt:lpstr>Method: Questions</vt:lpstr>
      <vt:lpstr>Method: Questions</vt:lpstr>
      <vt:lpstr>Depression and Bad Sleep Quality</vt:lpstr>
      <vt:lpstr>Depression and Frequency of Dreams</vt:lpstr>
      <vt:lpstr>Depression and Bad Dreams</vt:lpstr>
      <vt:lpstr>Main Results</vt:lpstr>
      <vt:lpstr>Main Results</vt:lpstr>
      <vt:lpstr>Limitations</vt:lpstr>
      <vt:lpstr>Practical Implications</vt:lpstr>
      <vt:lpstr>Good Sleep Hygiene </vt:lpstr>
      <vt:lpstr>Future Studies</vt:lpstr>
      <vt:lpstr>References</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INTERACTION BETWEEN PROFESSOR ETHNICITY AND TEACHING STYLE ON STUDENT EVALUATIONS</dc:title>
  <dc:creator>Mara</dc:creator>
  <cp:lastModifiedBy>Bretta Gerhard</cp:lastModifiedBy>
  <cp:revision>102</cp:revision>
  <dcterms:modified xsi:type="dcterms:W3CDTF">2019-04-11T01:39:46Z</dcterms:modified>
</cp:coreProperties>
</file>