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tiff" ContentType="image/tif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2" r:id="rId3"/>
    <p:sldId id="264" r:id="rId4"/>
    <p:sldId id="263" r:id="rId5"/>
    <p:sldId id="258" r:id="rId6"/>
    <p:sldId id="257" r:id="rId7"/>
    <p:sldId id="272" r:id="rId8"/>
    <p:sldId id="260" r:id="rId9"/>
    <p:sldId id="276" r:id="rId10"/>
    <p:sldId id="273" r:id="rId11"/>
    <p:sldId id="274" r:id="rId12"/>
    <p:sldId id="275" r:id="rId13"/>
    <p:sldId id="270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-82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41B8E2-46B4-4944-9594-F4C474F41D6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33C07E-48D2-49D8-B994-8812B16672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1097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CDS: coding sequence (from</a:t>
            </a:r>
            <a:r>
              <a:rPr lang="en-US" baseline="0" dirty="0" smtClean="0"/>
              <a:t> extracted mRNA converted into cDNA by reverse transcription). Purpose: Transient expression in tobacco and cellular localization</a:t>
            </a:r>
          </a:p>
          <a:p>
            <a:r>
              <a:rPr lang="en-US" baseline="0" dirty="0" smtClean="0"/>
              <a:t>Prom: gene (native promoter plus genomic sequence from extracted DNA). Purpose: Stable transformation in Arabidopsis (next project)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3C07E-48D2-49D8-B994-8812B16672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6350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2/5/19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D0884-7C64-4391-99CB-F79E4E8F6B0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043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3C07E-48D2-49D8-B994-8812B16672C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4255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Arrow=membrane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3C07E-48D2-49D8-B994-8812B16672C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720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Arrow: ER</a:t>
            </a:r>
            <a:r>
              <a:rPr lang="en-US" baseline="0" dirty="0" smtClean="0"/>
              <a:t> surrounding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3C07E-48D2-49D8-B994-8812B16672C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5529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Arrow: typical Golgi</a:t>
            </a:r>
            <a:r>
              <a:rPr lang="en-US" baseline="0" dirty="0" smtClean="0"/>
              <a:t> vesicles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3C07E-48D2-49D8-B994-8812B16672C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4781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2B9DD-55FE-44F8-A3ED-FEE08AA3548D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17426-8DB1-485E-95CA-3D60A1B9B3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3289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2B9DD-55FE-44F8-A3ED-FEE08AA3548D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17426-8DB1-485E-95CA-3D60A1B9B3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9094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2B9DD-55FE-44F8-A3ED-FEE08AA3548D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17426-8DB1-485E-95CA-3D60A1B9B3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59679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2B9DD-55FE-44F8-A3ED-FEE08AA3548D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17426-8DB1-485E-95CA-3D60A1B9B3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46787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2B9DD-55FE-44F8-A3ED-FEE08AA3548D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17426-8DB1-485E-95CA-3D60A1B9B3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9801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2B9DD-55FE-44F8-A3ED-FEE08AA3548D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17426-8DB1-485E-95CA-3D60A1B9B3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752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2B9DD-55FE-44F8-A3ED-FEE08AA3548D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17426-8DB1-485E-95CA-3D60A1B9B3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1183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2B9DD-55FE-44F8-A3ED-FEE08AA3548D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17426-8DB1-485E-95CA-3D60A1B9B3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7200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2B9DD-55FE-44F8-A3ED-FEE08AA3548D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17426-8DB1-485E-95CA-3D60A1B9B3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93840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2B9DD-55FE-44F8-A3ED-FEE08AA3548D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17426-8DB1-485E-95CA-3D60A1B9B3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5789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2B9DD-55FE-44F8-A3ED-FEE08AA3548D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17426-8DB1-485E-95CA-3D60A1B9B3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4723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2B9DD-55FE-44F8-A3ED-FEE08AA3548D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17426-8DB1-485E-95CA-3D60A1B9B3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6409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tiff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rahulpatharkar.000webhostapp.com/" TargetMode="External"/><Relationship Id="rId2" Type="http://schemas.openxmlformats.org/officeDocument/2006/relationships/hyperlink" Target="https://www.youtube.com/channel/UCr-OKc-ipDGOQ9Pmzow13sA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Imaging fluorescent </a:t>
            </a:r>
            <a:r>
              <a:rPr lang="en-US" dirty="0"/>
              <a:t>proteins in plant </a:t>
            </a:r>
            <a:r>
              <a:rPr lang="en-US" dirty="0" smtClean="0"/>
              <a:t>cells</a:t>
            </a:r>
            <a:br>
              <a:rPr lang="en-US" dirty="0" smtClean="0"/>
            </a:br>
            <a:r>
              <a:rPr lang="en-US" sz="3100" dirty="0"/>
              <a:t>A</a:t>
            </a:r>
            <a:r>
              <a:rPr lang="en-US" sz="3100" dirty="0" smtClean="0"/>
              <a:t> 12-week Research-Project oriented Cell Molecular Biology Laboratory</a:t>
            </a: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67798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Michael Grubb, Bridget Mbula and Catherine Espinoza Patharkar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11238" y="5814622"/>
            <a:ext cx="6626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Show Your Stripes Showcase- Lincoln University MO</a:t>
            </a:r>
          </a:p>
          <a:p>
            <a:pPr algn="ctr"/>
            <a:r>
              <a:rPr lang="en-US" sz="2400" dirty="0" smtClean="0"/>
              <a:t>April 11, 2019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920984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5242"/>
            <a:ext cx="10515600" cy="1325563"/>
          </a:xfrm>
        </p:spPr>
        <p:txBody>
          <a:bodyPr/>
          <a:lstStyle/>
          <a:p>
            <a:r>
              <a:rPr lang="en-US" dirty="0" smtClean="0"/>
              <a:t>Co-infiltration with SNAP33-GFP fusion protein and Plasma membrane (PM)-</a:t>
            </a:r>
            <a:r>
              <a:rPr lang="en-US" dirty="0" err="1" smtClean="0"/>
              <a:t>mCherry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34" y="2202604"/>
            <a:ext cx="3908687" cy="4351338"/>
          </a:xfrm>
        </p:spPr>
      </p:pic>
      <p:sp>
        <p:nvSpPr>
          <p:cNvPr id="8" name="TextBox 7"/>
          <p:cNvSpPr txBox="1"/>
          <p:nvPr/>
        </p:nvSpPr>
        <p:spPr>
          <a:xfrm>
            <a:off x="1463040" y="1799920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SNAP33-GFP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944758" y="1788689"/>
            <a:ext cx="1781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PM-</a:t>
            </a:r>
            <a:r>
              <a:rPr lang="en-US" sz="2400" dirty="0" err="1" smtClean="0"/>
              <a:t>mCherry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043523" y="1806333"/>
            <a:ext cx="1555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Bright field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0482" y="2175234"/>
            <a:ext cx="3921518" cy="43656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0361" y="2202604"/>
            <a:ext cx="3943161" cy="4389715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5711936" y="4481335"/>
            <a:ext cx="77000" cy="17325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1667722" y="4378273"/>
            <a:ext cx="77000" cy="17325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8181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Co-infiltration of SNAP33-GFP fusion protein with Endoplasmic Reticulum (ER)-</a:t>
            </a:r>
            <a:r>
              <a:rPr lang="en-US" dirty="0" err="1" smtClean="0"/>
              <a:t>mCherry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63040" y="2021305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SNAP33-GFP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944760" y="1942698"/>
            <a:ext cx="3206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ER-</a:t>
            </a:r>
            <a:r>
              <a:rPr lang="en-US" sz="2400" dirty="0" err="1" smtClean="0"/>
              <a:t>mCherry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043523" y="2027718"/>
            <a:ext cx="1555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Bright field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9550" y="2413920"/>
            <a:ext cx="3893973" cy="43266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913" y="2482970"/>
            <a:ext cx="3885372" cy="43170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02788" y="2404363"/>
            <a:ext cx="3892203" cy="4332987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6616711" y="4240702"/>
            <a:ext cx="77000" cy="17325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9962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Co-infiltration of </a:t>
            </a:r>
            <a:r>
              <a:rPr lang="en-US" dirty="0" smtClean="0"/>
              <a:t>SNAP33-GFP </a:t>
            </a:r>
            <a:r>
              <a:rPr lang="en-US" dirty="0"/>
              <a:t>fusion protein with </a:t>
            </a:r>
            <a:r>
              <a:rPr lang="en-US" dirty="0" smtClean="0"/>
              <a:t>Golgi-</a:t>
            </a:r>
            <a:r>
              <a:rPr lang="en-US" dirty="0" err="1" smtClean="0"/>
              <a:t>mCherry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63040" y="1961948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SNAP33-GFP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531907" y="1961948"/>
            <a:ext cx="2000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Golgi-</a:t>
            </a:r>
            <a:r>
              <a:rPr lang="en-US" sz="2400" dirty="0" err="1" smtClean="0"/>
              <a:t>mCherry</a:t>
            </a:r>
            <a:endParaRPr lang="en-US" sz="2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8284159" y="1961948"/>
            <a:ext cx="2017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sz="2400" dirty="0" smtClean="0"/>
              <a:t>Bright field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5380524" y="3850105"/>
            <a:ext cx="77000" cy="17325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5603262" y="3119565"/>
            <a:ext cx="77000" cy="17325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5923693" y="3432180"/>
            <a:ext cx="77000" cy="17325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9253" y="2425564"/>
            <a:ext cx="3667473" cy="40828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611" y="2385248"/>
            <a:ext cx="3687276" cy="41048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19092" y="2411900"/>
            <a:ext cx="3693221" cy="4111470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flipH="1">
            <a:off x="5044473" y="3595810"/>
            <a:ext cx="77000" cy="17325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6849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 and final remarks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04758"/>
            <a:ext cx="10515600" cy="4351338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SNAP33-GFP co-localizes with the Plasma Membrane marker-</a:t>
            </a:r>
            <a:r>
              <a:rPr lang="en-US" sz="3600" dirty="0" err="1" smtClean="0"/>
              <a:t>mCherry</a:t>
            </a:r>
            <a:r>
              <a:rPr lang="en-US" sz="3600" dirty="0" smtClean="0"/>
              <a:t>.</a:t>
            </a:r>
          </a:p>
          <a:p>
            <a:endParaRPr lang="en-US" sz="3600" dirty="0" smtClean="0"/>
          </a:p>
          <a:p>
            <a:r>
              <a:rPr lang="en-US" sz="3600" dirty="0" smtClean="0"/>
              <a:t>SNAP33 localizes to the Plasma membrane</a:t>
            </a:r>
          </a:p>
          <a:p>
            <a:pPr marL="0" indent="0">
              <a:buNone/>
            </a:pPr>
            <a:endParaRPr lang="en-US" sz="3600" dirty="0" smtClean="0"/>
          </a:p>
          <a:p>
            <a:pPr marL="0" indent="0">
              <a:buNone/>
            </a:pPr>
            <a:endParaRPr lang="en-US" sz="3600" dirty="0" smtClean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600" dirty="0" smtClean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102375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AA3B03-A76C-4113-8E4C-13867B7B4A1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1991544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Acknowledgements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2140332"/>
            <a:ext cx="69358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www.youtube.com/channel/UCr-OKc-ipDGOQ9Pmzow13sA</a:t>
            </a:r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dirty="0">
                <a:hlinkClick r:id="rId3"/>
              </a:rPr>
              <a:t>https://rahulpatharkar.000webhostapp.com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algn="ctr"/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8451968" y="1232392"/>
            <a:ext cx="2855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Cell Molecular Biology Lab, Spring 2019</a:t>
            </a:r>
            <a:endParaRPr lang="en-US" sz="2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81039"/>
            <a:ext cx="1559293" cy="15592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92362" y="1232392"/>
            <a:ext cx="3551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/>
              <a:t>Video Lab Protocols</a:t>
            </a:r>
          </a:p>
        </p:txBody>
      </p:sp>
    </p:spTree>
    <p:extLst>
      <p:ext uri="{BB962C8B-B14F-4D97-AF65-F5344CB8AC3E}">
        <p14:creationId xmlns:p14="http://schemas.microsoft.com/office/powerpoint/2010/main" xmlns="" val="408539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9996"/>
            <a:ext cx="10971998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Arabidopsis immune response to fungal-derived chitin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384197" y="4475601"/>
            <a:ext cx="571284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Chitin-triggered putative signaling proteins:</a:t>
            </a:r>
          </a:p>
          <a:p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ANN1 (ANNEXIN 1)- Spring 2018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SNAP33</a:t>
            </a:r>
            <a:r>
              <a:rPr lang="en-US" sz="2400" b="1" dirty="0" smtClean="0"/>
              <a:t> – </a:t>
            </a:r>
            <a:r>
              <a:rPr lang="en-US" sz="2400" dirty="0" smtClean="0"/>
              <a:t>Monique Ferrell (See Poster)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LRRK1 (LEUCINE RICH REPEAT KINASE 1)</a:t>
            </a:r>
          </a:p>
          <a:p>
            <a:endParaRPr lang="en-US" sz="2400" dirty="0"/>
          </a:p>
        </p:txBody>
      </p:sp>
      <p:pic>
        <p:nvPicPr>
          <p:cNvPr id="19" name="Picture 2" descr="figure_01_07d.jpg"/>
          <p:cNvPicPr>
            <a:picLocks noChangeAspect="1"/>
          </p:cNvPicPr>
          <p:nvPr/>
        </p:nvPicPr>
        <p:blipFill rotWithShape="1">
          <a:blip r:embed="rId2" cstate="print"/>
          <a:srcRect t="1" b="15428"/>
          <a:stretch/>
        </p:blipFill>
        <p:spPr bwMode="auto">
          <a:xfrm>
            <a:off x="838200" y="1471803"/>
            <a:ext cx="4269722" cy="398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838199" y="5457525"/>
            <a:ext cx="4349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Photo credit: Genetics: A conceptual approach, 6e</a:t>
            </a:r>
            <a:endParaRPr lang="en-US" sz="1600" dirty="0"/>
          </a:p>
        </p:txBody>
      </p:sp>
      <p:grpSp>
        <p:nvGrpSpPr>
          <p:cNvPr id="3" name="Group 2"/>
          <p:cNvGrpSpPr/>
          <p:nvPr/>
        </p:nvGrpSpPr>
        <p:grpSpPr>
          <a:xfrm>
            <a:off x="6593305" y="1478107"/>
            <a:ext cx="4831203" cy="2891762"/>
            <a:chOff x="7449953" y="1478107"/>
            <a:chExt cx="3974555" cy="2237245"/>
          </a:xfrm>
        </p:grpSpPr>
        <p:sp>
          <p:nvSpPr>
            <p:cNvPr id="9" name="TextBox 8"/>
            <p:cNvSpPr txBox="1"/>
            <p:nvPr/>
          </p:nvSpPr>
          <p:spPr>
            <a:xfrm>
              <a:off x="8023886" y="1491692"/>
              <a:ext cx="2480396" cy="357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Fungal attack </a:t>
              </a:r>
              <a:endParaRPr lang="en-US" sz="24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312209" y="2416541"/>
              <a:ext cx="1019009" cy="3333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smtClean="0">
                  <a:solidFill>
                    <a:srgbClr val="002060"/>
                  </a:solidFill>
                </a:rPr>
                <a:t>Chitin</a:t>
              </a:r>
              <a:endParaRPr lang="en-US" sz="2200" b="1" baseline="30000" dirty="0">
                <a:solidFill>
                  <a:srgbClr val="002060"/>
                </a:solidFill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9547488" y="2278920"/>
              <a:ext cx="171454" cy="167417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2" descr="Fig. 3 Stealth technology of the rice blast fungus"/>
            <p:cNvPicPr>
              <a:picLocks noChangeAspect="1" noChangeArrowheads="1"/>
            </p:cNvPicPr>
            <p:nvPr/>
          </p:nvPicPr>
          <p:blipFill>
            <a:blip r:embed="rId3" cstate="print"/>
            <a:srcRect l="27720" r="54640" b="82000"/>
            <a:stretch>
              <a:fillRect/>
            </a:stretch>
          </p:blipFill>
          <p:spPr bwMode="auto">
            <a:xfrm>
              <a:off x="7906442" y="1827129"/>
              <a:ext cx="1540998" cy="798357"/>
            </a:xfrm>
            <a:prstGeom prst="rect">
              <a:avLst/>
            </a:prstGeom>
            <a:noFill/>
          </p:spPr>
        </p:pic>
        <p:pic>
          <p:nvPicPr>
            <p:cNvPr id="16" name="Picture 2" descr="Flowers &amp; Trees"/>
            <p:cNvPicPr>
              <a:picLocks noChangeAspect="1" noChangeArrowheads="1"/>
            </p:cNvPicPr>
            <p:nvPr/>
          </p:nvPicPr>
          <p:blipFill>
            <a:blip r:embed="rId4" cstate="print"/>
            <a:srcRect l="21455" r="23273" b="47253"/>
            <a:stretch>
              <a:fillRect/>
            </a:stretch>
          </p:blipFill>
          <p:spPr bwMode="auto">
            <a:xfrm>
              <a:off x="7587456" y="2291651"/>
              <a:ext cx="1876368" cy="1392075"/>
            </a:xfrm>
            <a:prstGeom prst="rect">
              <a:avLst/>
            </a:prstGeom>
            <a:noFill/>
          </p:spPr>
        </p:pic>
        <p:sp>
          <p:nvSpPr>
            <p:cNvPr id="6" name="Rectangle 5"/>
            <p:cNvSpPr/>
            <p:nvPr/>
          </p:nvSpPr>
          <p:spPr>
            <a:xfrm>
              <a:off x="7449953" y="1478107"/>
              <a:ext cx="3974555" cy="223724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cxnSp>
          <p:nvCxnSpPr>
            <p:cNvPr id="22" name="Straight Arrow Connector 21"/>
            <p:cNvCxnSpPr>
              <a:stCxn id="11" idx="2"/>
            </p:cNvCxnSpPr>
            <p:nvPr/>
          </p:nvCxnSpPr>
          <p:spPr>
            <a:xfrm flipH="1">
              <a:off x="9815195" y="2749901"/>
              <a:ext cx="6519" cy="276364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9358730" y="2944327"/>
              <a:ext cx="1905943" cy="3333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smtClean="0">
                  <a:solidFill>
                    <a:srgbClr val="002060"/>
                  </a:solidFill>
                </a:rPr>
                <a:t>Gene Expression</a:t>
              </a:r>
              <a:endParaRPr lang="en-US" sz="2200" b="1" baseline="30000" dirty="0">
                <a:solidFill>
                  <a:srgbClr val="002060"/>
                </a:solidFill>
              </a:endParaRP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>
              <a:off x="9815195" y="3224463"/>
              <a:ext cx="8021" cy="252585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9357125" y="3337359"/>
              <a:ext cx="2044800" cy="3333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smtClean="0">
                  <a:solidFill>
                    <a:srgbClr val="002060"/>
                  </a:solidFill>
                </a:rPr>
                <a:t>Immune Response</a:t>
              </a:r>
              <a:endParaRPr lang="en-US" sz="2200" b="1" baseline="30000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4369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2994"/>
            <a:ext cx="10515600" cy="1325563"/>
          </a:xfrm>
        </p:spPr>
        <p:txBody>
          <a:bodyPr/>
          <a:lstStyle/>
          <a:p>
            <a:r>
              <a:rPr lang="en-US" dirty="0" smtClean="0"/>
              <a:t>The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4513"/>
            <a:ext cx="10515600" cy="1379588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To tag </a:t>
            </a:r>
            <a:r>
              <a:rPr lang="en-US" sz="3200" dirty="0" smtClean="0"/>
              <a:t>chitin-triggered proteins with </a:t>
            </a:r>
            <a:r>
              <a:rPr lang="en-US" sz="3200" dirty="0"/>
              <a:t>GFP (green fluorescent protein) </a:t>
            </a:r>
            <a:r>
              <a:rPr lang="en-US" sz="3200" dirty="0" smtClean="0"/>
              <a:t>to help </a:t>
            </a:r>
            <a:r>
              <a:rPr lang="en-US" sz="3200" dirty="0"/>
              <a:t>identify their cellular localization.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2179" y="3086353"/>
            <a:ext cx="6534150" cy="367665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7845684" y="2589718"/>
            <a:ext cx="690314" cy="478783"/>
            <a:chOff x="10003353" y="2158185"/>
            <a:chExt cx="690314" cy="478783"/>
          </a:xfrm>
        </p:grpSpPr>
        <p:sp>
          <p:nvSpPr>
            <p:cNvPr id="6" name="Oval 5"/>
            <p:cNvSpPr/>
            <p:nvPr/>
          </p:nvSpPr>
          <p:spPr>
            <a:xfrm>
              <a:off x="10102452" y="2158185"/>
              <a:ext cx="591215" cy="344383"/>
            </a:xfrm>
            <a:prstGeom prst="ellipse">
              <a:avLst/>
            </a:prstGeom>
            <a:solidFill>
              <a:srgbClr val="6FDF5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GFP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Straight Connector 6"/>
            <p:cNvCxnSpPr>
              <a:stCxn id="6" idx="3"/>
            </p:cNvCxnSpPr>
            <p:nvPr/>
          </p:nvCxnSpPr>
          <p:spPr>
            <a:xfrm flipH="1">
              <a:off x="10003353" y="2452134"/>
              <a:ext cx="185680" cy="1848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317" y="2761909"/>
            <a:ext cx="2143125" cy="213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8029" y="4207453"/>
            <a:ext cx="1700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GFP comes from jelly fish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5612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04" y="393895"/>
            <a:ext cx="9979855" cy="602097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               </a:t>
            </a:r>
            <a:r>
              <a:rPr lang="en-US" b="1" dirty="0" smtClean="0">
                <a:latin typeface="Arial Rounded MT Bold" pitchFamily="34" charset="0"/>
              </a:rPr>
              <a:t>PCR</a:t>
            </a:r>
          </a:p>
          <a:p>
            <a:pPr>
              <a:buNone/>
            </a:pPr>
            <a:r>
              <a:rPr lang="en-US" dirty="0" smtClean="0"/>
              <a:t>                                                                                   	   </a:t>
            </a:r>
            <a:r>
              <a:rPr lang="en-US" b="1" dirty="0" smtClean="0">
                <a:latin typeface="Arial Rounded MT Bold" pitchFamily="34" charset="0"/>
              </a:rPr>
              <a:t>AGROBACTERIUM 								     TRANSFORMATION   </a:t>
            </a:r>
          </a:p>
          <a:p>
            <a:pPr>
              <a:buNone/>
            </a:pPr>
            <a:r>
              <a:rPr lang="en-US" dirty="0" smtClean="0"/>
              <a:t>                                                                                                    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</a:t>
            </a:r>
            <a:r>
              <a:rPr lang="en-US" b="1" dirty="0" smtClean="0">
                <a:latin typeface="Arial Rounded MT Bold" pitchFamily="34" charset="0"/>
              </a:rPr>
              <a:t>CLONING    </a:t>
            </a:r>
            <a:r>
              <a:rPr lang="en-US" dirty="0" smtClean="0"/>
              <a:t>                                                     	 </a:t>
            </a:r>
            <a:r>
              <a:rPr lang="en-US" b="1" dirty="0" smtClean="0">
                <a:latin typeface="Arial Rounded MT Bold" pitchFamily="34" charset="0"/>
              </a:rPr>
              <a:t>TOBACCO INFILTRATION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                                                                                        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                             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                                                                         	 </a:t>
            </a:r>
            <a:r>
              <a:rPr lang="en-US" b="1" dirty="0" smtClean="0">
                <a:latin typeface="Arial Rounded MT Bold" pitchFamily="34" charset="0"/>
              </a:rPr>
              <a:t>FLUORESCENCE MICROSCOPY</a:t>
            </a:r>
          </a:p>
          <a:p>
            <a:pPr>
              <a:buNone/>
            </a:pPr>
            <a:r>
              <a:rPr lang="en-US" b="1" dirty="0" smtClean="0">
                <a:latin typeface="Arial Rounded MT Bold" pitchFamily="34" charset="0"/>
              </a:rPr>
              <a:t>BACTERIA TRANSFORMATION (E</a:t>
            </a:r>
            <a:r>
              <a:rPr lang="en-US" b="1" i="1" dirty="0" smtClean="0">
                <a:latin typeface="Arial Rounded MT Bold" pitchFamily="34" charset="0"/>
              </a:rPr>
              <a:t>.COLI</a:t>
            </a:r>
            <a:r>
              <a:rPr lang="en-US" b="1" dirty="0" smtClean="0">
                <a:latin typeface="Arial Rounded MT Bold" pitchFamily="34" charset="0"/>
              </a:rPr>
              <a:t>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</a:t>
            </a:r>
            <a:r>
              <a:rPr lang="en-US" b="1" dirty="0" smtClean="0">
                <a:latin typeface="Arial Rounded MT Bold" pitchFamily="34" charset="0"/>
              </a:rPr>
              <a:t>RESTRICTION DIGEST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</a:t>
            </a:r>
            <a:r>
              <a:rPr lang="en-US" b="1" dirty="0" smtClean="0">
                <a:latin typeface="Arial Rounded MT Bold" pitchFamily="34" charset="0"/>
              </a:rPr>
              <a:t>SEQUENCING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       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</a:t>
            </a:r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1406768" y="900333"/>
            <a:ext cx="309489" cy="5627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1378634" y="2082018"/>
            <a:ext cx="365760" cy="7033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1420837" y="3235570"/>
            <a:ext cx="295422" cy="3798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1336431" y="3882681"/>
            <a:ext cx="393896" cy="4501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7061982" y="1237957"/>
            <a:ext cx="436098" cy="4923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7019779" y="2138289"/>
            <a:ext cx="436099" cy="4501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Bent-Up Arrow 10"/>
          <p:cNvSpPr/>
          <p:nvPr/>
        </p:nvSpPr>
        <p:spPr>
          <a:xfrm>
            <a:off x="2096086" y="4248443"/>
            <a:ext cx="3488788" cy="576775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9091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173" y="212952"/>
            <a:ext cx="6699638" cy="1325563"/>
          </a:xfrm>
        </p:spPr>
        <p:txBody>
          <a:bodyPr/>
          <a:lstStyle/>
          <a:p>
            <a:r>
              <a:rPr lang="en-US" dirty="0" smtClean="0"/>
              <a:t>Obtaining the genes by PCR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42" t="31076" r="63609" b="44713"/>
          <a:stretch/>
        </p:blipFill>
        <p:spPr>
          <a:xfrm rot="-120000">
            <a:off x="6864" y="1822801"/>
            <a:ext cx="3413594" cy="2973057"/>
          </a:xfrm>
        </p:spPr>
      </p:pic>
      <p:sp>
        <p:nvSpPr>
          <p:cNvPr id="6" name="TextBox 5"/>
          <p:cNvSpPr txBox="1"/>
          <p:nvPr/>
        </p:nvSpPr>
        <p:spPr>
          <a:xfrm>
            <a:off x="368348" y="5076207"/>
            <a:ext cx="461600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1: LRRK1 CDS (2628 </a:t>
            </a:r>
            <a:r>
              <a:rPr lang="en-US" dirty="0" err="1" smtClean="0"/>
              <a:t>bp</a:t>
            </a:r>
            <a:r>
              <a:rPr lang="en-US" dirty="0"/>
              <a:t>) </a:t>
            </a:r>
            <a:r>
              <a:rPr lang="en-US" dirty="0" smtClean="0">
                <a:sym typeface="Wingdings" panose="05000000000000000000" pitchFamily="2" charset="2"/>
              </a:rPr>
              <a:t></a:t>
            </a:r>
            <a:r>
              <a:rPr lang="en-US" dirty="0" smtClean="0"/>
              <a:t>bigger </a:t>
            </a:r>
            <a:r>
              <a:rPr lang="en-US" dirty="0"/>
              <a:t>than </a:t>
            </a:r>
            <a:r>
              <a:rPr lang="en-US" dirty="0" smtClean="0"/>
              <a:t>expected</a:t>
            </a:r>
          </a:p>
          <a:p>
            <a:r>
              <a:rPr lang="en-US" dirty="0" smtClean="0"/>
              <a:t>2: prom:LRRK1 (5001 </a:t>
            </a:r>
            <a:r>
              <a:rPr lang="en-US" dirty="0" err="1" smtClean="0"/>
              <a:t>bp</a:t>
            </a:r>
            <a:r>
              <a:rPr lang="en-US" dirty="0" smtClean="0"/>
              <a:t>)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r>
              <a:rPr lang="en-US" dirty="0" smtClean="0"/>
              <a:t>3: ANN1 CDS (951 </a:t>
            </a:r>
            <a:r>
              <a:rPr lang="en-US" dirty="0" err="1" smtClean="0"/>
              <a:t>bp</a:t>
            </a:r>
            <a:r>
              <a:rPr lang="en-US" dirty="0" smtClean="0"/>
              <a:t>)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r>
              <a:rPr lang="en-US" dirty="0" smtClean="0"/>
              <a:t>4:SNAP33 CDS (900 </a:t>
            </a:r>
            <a:r>
              <a:rPr lang="en-US" dirty="0" err="1" smtClean="0"/>
              <a:t>bp</a:t>
            </a:r>
            <a:r>
              <a:rPr lang="en-US" dirty="0" smtClean="0"/>
              <a:t>)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r>
              <a:rPr lang="en-US" dirty="0"/>
              <a:t>5</a:t>
            </a:r>
            <a:r>
              <a:rPr lang="en-US" dirty="0" smtClean="0"/>
              <a:t>: prom:ANN1 (3240 </a:t>
            </a:r>
            <a:r>
              <a:rPr lang="en-US" dirty="0" err="1" smtClean="0"/>
              <a:t>bp</a:t>
            </a:r>
            <a:r>
              <a:rPr lang="en-US" dirty="0" smtClean="0"/>
              <a:t>) </a:t>
            </a:r>
            <a:r>
              <a:rPr lang="en-US" dirty="0" smtClean="0">
                <a:sym typeface="Wingdings" panose="05000000000000000000" pitchFamily="2" charset="2"/>
              </a:rPr>
              <a:t></a:t>
            </a:r>
            <a:r>
              <a:rPr lang="en-US" dirty="0" smtClean="0"/>
              <a:t>didn’t work</a:t>
            </a:r>
          </a:p>
          <a:p>
            <a:r>
              <a:rPr lang="en-US" dirty="0"/>
              <a:t>6</a:t>
            </a:r>
            <a:r>
              <a:rPr lang="en-US" dirty="0" smtClean="0"/>
              <a:t>: prom:SNAP33 (3282 </a:t>
            </a:r>
            <a:r>
              <a:rPr lang="en-US" dirty="0" err="1" smtClean="0"/>
              <a:t>bp</a:t>
            </a:r>
            <a:r>
              <a:rPr lang="en-US" dirty="0" smtClean="0"/>
              <a:t>)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28" r="54065" b="34473"/>
          <a:stretch/>
        </p:blipFill>
        <p:spPr>
          <a:xfrm>
            <a:off x="3702039" y="1625129"/>
            <a:ext cx="1918498" cy="330739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33651" y="1514859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1          2        3        4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396279" y="1582748"/>
            <a:ext cx="947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  <a:r>
              <a:rPr lang="en-US" dirty="0" smtClean="0"/>
              <a:t>          6</a:t>
            </a:r>
            <a:endParaRPr lang="en-US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7665951" y="141683"/>
            <a:ext cx="468967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Cloning 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7665951" y="1128512"/>
            <a:ext cx="4298252" cy="5555618"/>
            <a:chOff x="7665951" y="1128512"/>
            <a:chExt cx="4298252" cy="5555618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7" cstate="print"/>
            <a:srcRect r="64371"/>
            <a:stretch/>
          </p:blipFill>
          <p:spPr>
            <a:xfrm>
              <a:off x="7665951" y="1128512"/>
              <a:ext cx="2188133" cy="4945526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8237049" y="6160910"/>
              <a:ext cx="35474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Modified from </a:t>
              </a:r>
              <a:r>
                <a:rPr lang="en-US" sz="1400" dirty="0" err="1" smtClean="0"/>
                <a:t>Kuang</a:t>
              </a:r>
              <a:r>
                <a:rPr lang="en-US" sz="1400" dirty="0" smtClean="0"/>
                <a:t> et al., </a:t>
              </a:r>
              <a:r>
                <a:rPr lang="en-US" sz="1400" dirty="0" err="1" smtClean="0"/>
                <a:t>BioMed</a:t>
              </a:r>
              <a:r>
                <a:rPr lang="en-US" sz="1400" dirty="0" smtClean="0"/>
                <a:t> Research International 2015.</a:t>
              </a:r>
              <a:endParaRPr lang="en-US" sz="1400" dirty="0"/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V="1">
              <a:off x="9551166" y="5142807"/>
              <a:ext cx="393062" cy="1043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0020233" y="4911532"/>
              <a:ext cx="1943970" cy="116765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Check with Restriction Enzyme</a:t>
              </a:r>
            </a:p>
            <a:p>
              <a:r>
                <a:rPr lang="en-US" sz="1600" dirty="0" smtClean="0"/>
                <a:t>&amp; Sequencing</a:t>
              </a:r>
            </a:p>
            <a:p>
              <a:endParaRPr lang="en-US" sz="16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956851" y="4310839"/>
              <a:ext cx="145321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Transformation</a:t>
              </a:r>
              <a:endParaRPr lang="en-US" sz="1600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667837" y="2962297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5-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521859" y="3470832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1.5-</a:t>
            </a:r>
            <a:endParaRPr 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598035" y="2553180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Kb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5998" y="2960693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5-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4399" y="3209345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</a:t>
            </a:r>
            <a:r>
              <a:rPr lang="en-US" b="1" dirty="0" smtClean="0"/>
              <a:t>-</a:t>
            </a:r>
            <a:endParaRPr lang="en-US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-51554" y="2541951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Kb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2794" y="3794880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1-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288323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0694" y="0"/>
            <a:ext cx="9641305" cy="1325563"/>
          </a:xfrm>
        </p:spPr>
        <p:txBody>
          <a:bodyPr/>
          <a:lstStyle/>
          <a:p>
            <a:r>
              <a:rPr lang="en-US" dirty="0" smtClean="0"/>
              <a:t>Analysis of positive clones by restriction digest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5575" y="1986273"/>
            <a:ext cx="64654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In silico prediction using </a:t>
            </a:r>
            <a:r>
              <a:rPr lang="en-US" sz="3200" dirty="0" err="1" smtClean="0"/>
              <a:t>ApE</a:t>
            </a:r>
            <a:r>
              <a:rPr lang="en-US" sz="3200" dirty="0" smtClean="0"/>
              <a:t> program</a:t>
            </a:r>
          </a:p>
          <a:p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/>
          <a:srcRect b="14247"/>
          <a:stretch/>
        </p:blipFill>
        <p:spPr>
          <a:xfrm>
            <a:off x="162761" y="169567"/>
            <a:ext cx="1783132" cy="154966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579268" y="3643118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Kb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7" name="AutoShape 2" descr="Colorations Plastic Won't Cut Hair Scissors - 1 Pair"/>
          <p:cNvSpPr>
            <a:spLocks noChangeAspect="1" noChangeArrowheads="1"/>
          </p:cNvSpPr>
          <p:nvPr/>
        </p:nvSpPr>
        <p:spPr bwMode="auto">
          <a:xfrm>
            <a:off x="155575" y="-617538"/>
            <a:ext cx="129540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0160" y="2783437"/>
            <a:ext cx="5873640" cy="3530176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392674" y="2760607"/>
            <a:ext cx="423707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Expected </a:t>
            </a:r>
            <a:r>
              <a:rPr lang="en-US" sz="3200" dirty="0" smtClean="0"/>
              <a:t>3 fragments</a:t>
            </a:r>
            <a:r>
              <a:rPr lang="en-US" sz="3200" dirty="0"/>
              <a:t>: 159 </a:t>
            </a:r>
            <a:r>
              <a:rPr lang="en-US" sz="3200" dirty="0" err="1" smtClean="0"/>
              <a:t>bp</a:t>
            </a:r>
            <a:endParaRPr lang="en-US" sz="3200" dirty="0" smtClean="0"/>
          </a:p>
          <a:p>
            <a:r>
              <a:rPr lang="en-US" sz="3200" dirty="0" smtClean="0"/>
              <a:t>1352 </a:t>
            </a:r>
            <a:r>
              <a:rPr lang="en-US" sz="3200" dirty="0" err="1" smtClean="0"/>
              <a:t>bp</a:t>
            </a:r>
            <a:endParaRPr lang="en-US" sz="3200" dirty="0" smtClean="0"/>
          </a:p>
          <a:p>
            <a:r>
              <a:rPr lang="en-US" sz="3200" dirty="0" smtClean="0"/>
              <a:t>3697 </a:t>
            </a:r>
            <a:r>
              <a:rPr lang="en-US" sz="3200" dirty="0" err="1"/>
              <a:t>bp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11411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562" y="182244"/>
            <a:ext cx="9702264" cy="1325563"/>
          </a:xfrm>
        </p:spPr>
        <p:txBody>
          <a:bodyPr/>
          <a:lstStyle/>
          <a:p>
            <a:r>
              <a:rPr lang="en-US" dirty="0" smtClean="0"/>
              <a:t>Transformed plasmid contains </a:t>
            </a:r>
            <a:r>
              <a:rPr lang="en-US" i="1" dirty="0" smtClean="0"/>
              <a:t>LRRK1</a:t>
            </a:r>
            <a:endParaRPr lang="en-US" i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42" t="7815" r="31806" b="40525"/>
          <a:stretch/>
        </p:blipFill>
        <p:spPr>
          <a:xfrm>
            <a:off x="2810577" y="1688028"/>
            <a:ext cx="6189044" cy="4461094"/>
          </a:xfrm>
        </p:spPr>
      </p:pic>
      <p:sp>
        <p:nvSpPr>
          <p:cNvPr id="3" name="TextBox 2"/>
          <p:cNvSpPr txBox="1"/>
          <p:nvPr/>
        </p:nvSpPr>
        <p:spPr>
          <a:xfrm>
            <a:off x="9625262" y="2579570"/>
            <a:ext cx="2048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Label ladder</a:t>
            </a:r>
          </a:p>
          <a:p>
            <a:r>
              <a:rPr lang="en-US" dirty="0" smtClean="0"/>
              <a:t>Label fragment size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87458" y="6422048"/>
            <a:ext cx="4400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Gel prepared by: Khaliah Kelly (BIO312-SP19)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b="14247"/>
          <a:stretch/>
        </p:blipFill>
        <p:spPr>
          <a:xfrm>
            <a:off x="95892" y="253072"/>
            <a:ext cx="1783132" cy="15496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67004" y="38136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984652" y="412969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10577" y="2547902"/>
            <a:ext cx="434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Kb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12578" y="2161500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Cut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876104" y="2178965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Cut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116160" y="2196609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Cut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011488" y="2169520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Uncut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309295" y="2177539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Uncut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607104" y="2195185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Uncut</a:t>
            </a:r>
            <a:endParaRPr lang="en-US" b="1" dirty="0"/>
          </a:p>
        </p:txBody>
      </p:sp>
      <p:sp>
        <p:nvSpPr>
          <p:cNvPr id="17" name="Rectangle 16"/>
          <p:cNvSpPr/>
          <p:nvPr/>
        </p:nvSpPr>
        <p:spPr>
          <a:xfrm>
            <a:off x="392674" y="2760607"/>
            <a:ext cx="23312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3 fragments</a:t>
            </a:r>
            <a:r>
              <a:rPr lang="en-US" sz="3200" dirty="0"/>
              <a:t>: </a:t>
            </a:r>
            <a:endParaRPr lang="en-US" sz="3200" dirty="0" smtClean="0"/>
          </a:p>
          <a:p>
            <a:r>
              <a:rPr lang="en-US" sz="3200" dirty="0" smtClean="0"/>
              <a:t>159 </a:t>
            </a:r>
            <a:r>
              <a:rPr lang="en-US" sz="3200" dirty="0" err="1" smtClean="0"/>
              <a:t>bp</a:t>
            </a:r>
            <a:endParaRPr lang="en-US" sz="3200" dirty="0" smtClean="0"/>
          </a:p>
          <a:p>
            <a:r>
              <a:rPr lang="en-US" sz="3200" dirty="0" smtClean="0"/>
              <a:t>1352 </a:t>
            </a:r>
            <a:r>
              <a:rPr lang="en-US" sz="3200" dirty="0" err="1" smtClean="0"/>
              <a:t>bp</a:t>
            </a:r>
            <a:endParaRPr lang="en-US" sz="3200" dirty="0" smtClean="0"/>
          </a:p>
          <a:p>
            <a:r>
              <a:rPr lang="en-US" sz="3200" dirty="0" smtClean="0"/>
              <a:t>3697 </a:t>
            </a:r>
            <a:r>
              <a:rPr lang="en-US" sz="3200" dirty="0" err="1"/>
              <a:t>bp</a:t>
            </a:r>
            <a:endParaRPr 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7279214" y="2195004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Cut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770158" y="2193580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Uncut</a:t>
            </a:r>
            <a:endParaRPr 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102037" y="1539208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Plasmid 3</a:t>
            </a:r>
            <a:endParaRPr lang="en-US" b="1" u="sng" dirty="0"/>
          </a:p>
        </p:txBody>
      </p:sp>
      <p:sp>
        <p:nvSpPr>
          <p:cNvPr id="21" name="TextBox 20"/>
          <p:cNvSpPr txBox="1"/>
          <p:nvPr/>
        </p:nvSpPr>
        <p:spPr>
          <a:xfrm>
            <a:off x="4993528" y="1537603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Plasmid 2</a:t>
            </a:r>
            <a:endParaRPr lang="en-US" b="1" u="sng" dirty="0"/>
          </a:p>
        </p:txBody>
      </p:sp>
      <p:sp>
        <p:nvSpPr>
          <p:cNvPr id="22" name="TextBox 21"/>
          <p:cNvSpPr txBox="1"/>
          <p:nvPr/>
        </p:nvSpPr>
        <p:spPr>
          <a:xfrm>
            <a:off x="3663636" y="1535998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Plasmid 1</a:t>
            </a:r>
            <a:endParaRPr lang="en-US" b="1" u="sng" dirty="0"/>
          </a:p>
        </p:txBody>
      </p:sp>
      <p:sp>
        <p:nvSpPr>
          <p:cNvPr id="23" name="TextBox 22"/>
          <p:cNvSpPr txBox="1"/>
          <p:nvPr/>
        </p:nvSpPr>
        <p:spPr>
          <a:xfrm>
            <a:off x="7226590" y="1547231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Plasmid 4</a:t>
            </a:r>
            <a:endParaRPr lang="en-US" b="1" u="sng" dirty="0"/>
          </a:p>
        </p:txBody>
      </p:sp>
      <p:sp>
        <p:nvSpPr>
          <p:cNvPr id="24" name="TextBox 23"/>
          <p:cNvSpPr txBox="1"/>
          <p:nvPr/>
        </p:nvSpPr>
        <p:spPr>
          <a:xfrm>
            <a:off x="2965401" y="357143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5</a:t>
            </a:r>
          </a:p>
        </p:txBody>
      </p:sp>
      <p:sp>
        <p:nvSpPr>
          <p:cNvPr id="25" name="Left Arrow 24"/>
          <p:cNvSpPr/>
          <p:nvPr/>
        </p:nvSpPr>
        <p:spPr>
          <a:xfrm>
            <a:off x="7638757" y="4346917"/>
            <a:ext cx="323557" cy="984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Left Arrow 25"/>
          <p:cNvSpPr/>
          <p:nvPr/>
        </p:nvSpPr>
        <p:spPr>
          <a:xfrm>
            <a:off x="6443004" y="5795889"/>
            <a:ext cx="351692" cy="8440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4314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Transient expression of LRRK1-GFP fusion protein in tobacco leaf epidermal cells</a:t>
            </a:r>
            <a:endParaRPr lang="en-US" dirty="0"/>
          </a:p>
        </p:txBody>
      </p:sp>
      <p:pic>
        <p:nvPicPr>
          <p:cNvPr id="4" name="Picture 2" descr="Image result for plant microbe interac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131" y="2921173"/>
            <a:ext cx="4320480" cy="2160242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28522" y="2641725"/>
            <a:ext cx="3625516" cy="27191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/>
          <a:srcRect l="13729" r="12968" b="16800"/>
          <a:stretch/>
        </p:blipFill>
        <p:spPr>
          <a:xfrm>
            <a:off x="6070665" y="3282214"/>
            <a:ext cx="1254160" cy="1925052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5236143" y="3108960"/>
            <a:ext cx="2858703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157292" y="2670916"/>
            <a:ext cx="969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 days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8725634" y="5360862"/>
            <a:ext cx="33151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Fluorescence microscopy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35009" y="5067151"/>
            <a:ext cx="5135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Tobacco infiltration with Agrobacterium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39131" y="2011680"/>
            <a:ext cx="118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Positive plasmids were transferred to a binary vector and transformed into Agrobacterium (a bacteria that infects plant cells)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5015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1125"/>
            <a:ext cx="10515600" cy="1325563"/>
          </a:xfrm>
        </p:spPr>
        <p:txBody>
          <a:bodyPr/>
          <a:lstStyle/>
          <a:p>
            <a:r>
              <a:rPr lang="en-US" dirty="0" smtClean="0"/>
              <a:t>LRRK1-GFP expression in tobacco cells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944" y="1353990"/>
            <a:ext cx="6527007" cy="4351338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360" t="28351" r="35622" b="36561"/>
          <a:stretch/>
        </p:blipFill>
        <p:spPr>
          <a:xfrm>
            <a:off x="7580695" y="1353990"/>
            <a:ext cx="4254367" cy="432354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38200" y="5903893"/>
            <a:ext cx="10317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Current </a:t>
            </a:r>
            <a:r>
              <a:rPr lang="en-US" sz="2800" dirty="0"/>
              <a:t>work:</a:t>
            </a:r>
          </a:p>
          <a:p>
            <a:r>
              <a:rPr lang="en-US" sz="2800" dirty="0"/>
              <a:t>Co-infiltration of LRRK1-GFP with organelle markers.</a:t>
            </a:r>
          </a:p>
        </p:txBody>
      </p:sp>
    </p:spTree>
    <p:extLst>
      <p:ext uri="{BB962C8B-B14F-4D97-AF65-F5344CB8AC3E}">
        <p14:creationId xmlns:p14="http://schemas.microsoft.com/office/powerpoint/2010/main" xmlns="" val="4185453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</TotalTime>
  <Words>467</Words>
  <Application>Microsoft Office PowerPoint</Application>
  <PresentationFormat>Custom</PresentationFormat>
  <Paragraphs>133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Imaging fluorescent proteins in plant cells A 12-week Research-Project oriented Cell Molecular Biology Laboratory</vt:lpstr>
      <vt:lpstr>Arabidopsis immune response to fungal-derived chitin</vt:lpstr>
      <vt:lpstr>The objective</vt:lpstr>
      <vt:lpstr>Slide 4</vt:lpstr>
      <vt:lpstr>Obtaining the genes by PCR</vt:lpstr>
      <vt:lpstr>Analysis of positive clones by restriction digest</vt:lpstr>
      <vt:lpstr>Transformed plasmid contains LRRK1</vt:lpstr>
      <vt:lpstr>Transient expression of LRRK1-GFP fusion protein in tobacco leaf epidermal cells</vt:lpstr>
      <vt:lpstr>LRRK1-GFP expression in tobacco cells</vt:lpstr>
      <vt:lpstr>Co-infiltration with SNAP33-GFP fusion protein and Plasma membrane (PM)-mCherry</vt:lpstr>
      <vt:lpstr>Co-infiltration of SNAP33-GFP fusion protein with Endoplasmic Reticulum (ER)-mCherry</vt:lpstr>
      <vt:lpstr>Co-infiltration of SNAP33-GFP fusion protein with Golgi-mCherry</vt:lpstr>
      <vt:lpstr>Conclusion and final remarks</vt:lpstr>
      <vt:lpstr>Slide 14</vt:lpstr>
    </vt:vector>
  </TitlesOfParts>
  <Company>Lincoln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EspinozaNomberto, Catherine</dc:creator>
  <cp:lastModifiedBy>OWNER</cp:lastModifiedBy>
  <cp:revision>52</cp:revision>
  <dcterms:created xsi:type="dcterms:W3CDTF">2018-04-17T16:56:03Z</dcterms:created>
  <dcterms:modified xsi:type="dcterms:W3CDTF">2019-04-05T19:39:27Z</dcterms:modified>
</cp:coreProperties>
</file>